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51"/>
  </p:notesMasterIdLst>
  <p:handoutMasterIdLst>
    <p:handoutMasterId r:id="rId52"/>
  </p:handoutMasterIdLst>
  <p:sldIdLst>
    <p:sldId id="256" r:id="rId5"/>
    <p:sldId id="297" r:id="rId6"/>
    <p:sldId id="298" r:id="rId7"/>
    <p:sldId id="299" r:id="rId8"/>
    <p:sldId id="300" r:id="rId9"/>
    <p:sldId id="301" r:id="rId10"/>
    <p:sldId id="289" r:id="rId11"/>
    <p:sldId id="302" r:id="rId12"/>
    <p:sldId id="303" r:id="rId13"/>
    <p:sldId id="291" r:id="rId14"/>
    <p:sldId id="306" r:id="rId15"/>
    <p:sldId id="307" r:id="rId16"/>
    <p:sldId id="308" r:id="rId17"/>
    <p:sldId id="314" r:id="rId18"/>
    <p:sldId id="312" r:id="rId19"/>
    <p:sldId id="315"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33" r:id="rId33"/>
    <p:sldId id="334" r:id="rId34"/>
    <p:sldId id="335" r:id="rId35"/>
    <p:sldId id="336" r:id="rId36"/>
    <p:sldId id="329" r:id="rId37"/>
    <p:sldId id="330" r:id="rId38"/>
    <p:sldId id="337" r:id="rId39"/>
    <p:sldId id="316" r:id="rId40"/>
    <p:sldId id="281" r:id="rId41"/>
    <p:sldId id="284" r:id="rId42"/>
    <p:sldId id="283" r:id="rId43"/>
    <p:sldId id="261" r:id="rId44"/>
    <p:sldId id="272" r:id="rId45"/>
    <p:sldId id="279" r:id="rId46"/>
    <p:sldId id="280" r:id="rId47"/>
    <p:sldId id="265" r:id="rId48"/>
    <p:sldId id="266" r:id="rId49"/>
    <p:sldId id="264" r:id="rId5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C"/>
    <a:srgbClr val="0099FF"/>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F82543-5982-423C-AEF6-80408D489CDA}" v="13" dt="2024-06-10T23:39:46.81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9" autoAdjust="0"/>
    <p:restoredTop sz="94660"/>
  </p:normalViewPr>
  <p:slideViewPr>
    <p:cSldViewPr snapToGrid="0">
      <p:cViewPr varScale="1">
        <p:scale>
          <a:sx n="83" d="100"/>
          <a:sy n="83" d="100"/>
        </p:scale>
        <p:origin x="1402" y="77"/>
      </p:cViewPr>
      <p:guideLst/>
    </p:cSldViewPr>
  </p:slideViewPr>
  <p:notesTextViewPr>
    <p:cViewPr>
      <p:scale>
        <a:sx n="1" d="1"/>
        <a:sy n="1" d="1"/>
      </p:scale>
      <p:origin x="0" y="0"/>
    </p:cViewPr>
  </p:notesTextViewPr>
  <p:notesViewPr>
    <p:cSldViewPr snapToGrid="0">
      <p:cViewPr varScale="1">
        <p:scale>
          <a:sx n="67" d="100"/>
          <a:sy n="67" d="100"/>
        </p:scale>
        <p:origin x="189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Diez Riaza" userId="4f50f864-91ea-4d5c-b9a0-d3de8d793f8d" providerId="ADAL" clId="{9B632AAF-8ADD-4BE8-9A2E-69E48767B258}"/>
    <pc:docChg chg="undo redo custSel addSld delSld modSld sldOrd">
      <pc:chgData name="Sara Diez Riaza" userId="4f50f864-91ea-4d5c-b9a0-d3de8d793f8d" providerId="ADAL" clId="{9B632AAF-8ADD-4BE8-9A2E-69E48767B258}" dt="2024-04-15T20:29:52.686" v="1037" actId="20577"/>
      <pc:docMkLst>
        <pc:docMk/>
      </pc:docMkLst>
      <pc:sldChg chg="del">
        <pc:chgData name="Sara Diez Riaza" userId="4f50f864-91ea-4d5c-b9a0-d3de8d793f8d" providerId="ADAL" clId="{9B632AAF-8ADD-4BE8-9A2E-69E48767B258}" dt="2024-04-13T09:26:18.091" v="36" actId="47"/>
        <pc:sldMkLst>
          <pc:docMk/>
          <pc:sldMk cId="349004978" sldId="287"/>
        </pc:sldMkLst>
      </pc:sldChg>
      <pc:sldChg chg="modSp del mod">
        <pc:chgData name="Sara Diez Riaza" userId="4f50f864-91ea-4d5c-b9a0-d3de8d793f8d" providerId="ADAL" clId="{9B632AAF-8ADD-4BE8-9A2E-69E48767B258}" dt="2024-04-15T17:27:45.862" v="571" actId="47"/>
        <pc:sldMkLst>
          <pc:docMk/>
          <pc:sldMk cId="273772169" sldId="288"/>
        </pc:sldMkLst>
        <pc:spChg chg="mod">
          <ac:chgData name="Sara Diez Riaza" userId="4f50f864-91ea-4d5c-b9a0-d3de8d793f8d" providerId="ADAL" clId="{9B632AAF-8ADD-4BE8-9A2E-69E48767B258}" dt="2024-04-13T09:23:18.756" v="7" actId="20577"/>
          <ac:spMkLst>
            <pc:docMk/>
            <pc:sldMk cId="273772169" sldId="288"/>
            <ac:spMk id="2" creationId="{00000000-0000-0000-0000-000000000000}"/>
          </ac:spMkLst>
        </pc:spChg>
      </pc:sldChg>
      <pc:sldChg chg="modSp mod modClrScheme chgLayout">
        <pc:chgData name="Sara Diez Riaza" userId="4f50f864-91ea-4d5c-b9a0-d3de8d793f8d" providerId="ADAL" clId="{9B632AAF-8ADD-4BE8-9A2E-69E48767B258}" dt="2024-04-15T20:29:26.065" v="1034" actId="20577"/>
        <pc:sldMkLst>
          <pc:docMk/>
          <pc:sldMk cId="4189811356" sldId="289"/>
        </pc:sldMkLst>
        <pc:spChg chg="mod ord">
          <ac:chgData name="Sara Diez Riaza" userId="4f50f864-91ea-4d5c-b9a0-d3de8d793f8d" providerId="ADAL" clId="{9B632AAF-8ADD-4BE8-9A2E-69E48767B258}" dt="2024-04-15T20:00:05.270" v="954" actId="255"/>
          <ac:spMkLst>
            <pc:docMk/>
            <pc:sldMk cId="4189811356" sldId="289"/>
            <ac:spMk id="2" creationId="{00000000-0000-0000-0000-000000000000}"/>
          </ac:spMkLst>
        </pc:spChg>
        <pc:spChg chg="mod ord">
          <ac:chgData name="Sara Diez Riaza" userId="4f50f864-91ea-4d5c-b9a0-d3de8d793f8d" providerId="ADAL" clId="{9B632AAF-8ADD-4BE8-9A2E-69E48767B258}" dt="2024-04-15T20:29:26.065" v="1034" actId="20577"/>
          <ac:spMkLst>
            <pc:docMk/>
            <pc:sldMk cId="4189811356" sldId="289"/>
            <ac:spMk id="3" creationId="{00000000-0000-0000-0000-000000000000}"/>
          </ac:spMkLst>
        </pc:spChg>
      </pc:sldChg>
      <pc:sldChg chg="modSp mod">
        <pc:chgData name="Sara Diez Riaza" userId="4f50f864-91ea-4d5c-b9a0-d3de8d793f8d" providerId="ADAL" clId="{9B632AAF-8ADD-4BE8-9A2E-69E48767B258}" dt="2024-04-13T09:23:44.775" v="17" actId="20577"/>
        <pc:sldMkLst>
          <pc:docMk/>
          <pc:sldMk cId="1655363471" sldId="290"/>
        </pc:sldMkLst>
        <pc:spChg chg="mod">
          <ac:chgData name="Sara Diez Riaza" userId="4f50f864-91ea-4d5c-b9a0-d3de8d793f8d" providerId="ADAL" clId="{9B632AAF-8ADD-4BE8-9A2E-69E48767B258}" dt="2024-04-13T09:23:44.775" v="17" actId="20577"/>
          <ac:spMkLst>
            <pc:docMk/>
            <pc:sldMk cId="1655363471" sldId="290"/>
            <ac:spMk id="2" creationId="{00000000-0000-0000-0000-000000000000}"/>
          </ac:spMkLst>
        </pc:spChg>
      </pc:sldChg>
      <pc:sldChg chg="modSp mod">
        <pc:chgData name="Sara Diez Riaza" userId="4f50f864-91ea-4d5c-b9a0-d3de8d793f8d" providerId="ADAL" clId="{9B632AAF-8ADD-4BE8-9A2E-69E48767B258}" dt="2024-04-13T09:23:58.663" v="21" actId="20577"/>
        <pc:sldMkLst>
          <pc:docMk/>
          <pc:sldMk cId="2905933554" sldId="291"/>
        </pc:sldMkLst>
        <pc:spChg chg="mod">
          <ac:chgData name="Sara Diez Riaza" userId="4f50f864-91ea-4d5c-b9a0-d3de8d793f8d" providerId="ADAL" clId="{9B632AAF-8ADD-4BE8-9A2E-69E48767B258}" dt="2024-04-13T09:23:58.663" v="21" actId="20577"/>
          <ac:spMkLst>
            <pc:docMk/>
            <pc:sldMk cId="2905933554" sldId="291"/>
            <ac:spMk id="2" creationId="{00000000-0000-0000-0000-000000000000}"/>
          </ac:spMkLst>
        </pc:spChg>
      </pc:sldChg>
      <pc:sldChg chg="modSp new mod">
        <pc:chgData name="Sara Diez Riaza" userId="4f50f864-91ea-4d5c-b9a0-d3de8d793f8d" providerId="ADAL" clId="{9B632AAF-8ADD-4BE8-9A2E-69E48767B258}" dt="2024-04-13T09:26:11.989" v="35" actId="5793"/>
        <pc:sldMkLst>
          <pc:docMk/>
          <pc:sldMk cId="4234560017" sldId="296"/>
        </pc:sldMkLst>
        <pc:spChg chg="mod">
          <ac:chgData name="Sara Diez Riaza" userId="4f50f864-91ea-4d5c-b9a0-d3de8d793f8d" providerId="ADAL" clId="{9B632AAF-8ADD-4BE8-9A2E-69E48767B258}" dt="2024-04-13T09:25:37.736" v="29" actId="14100"/>
          <ac:spMkLst>
            <pc:docMk/>
            <pc:sldMk cId="4234560017" sldId="296"/>
            <ac:spMk id="2" creationId="{F164182F-48E7-0F9A-63D4-6D4BC2C9E177}"/>
          </ac:spMkLst>
        </pc:spChg>
        <pc:spChg chg="mod">
          <ac:chgData name="Sara Diez Riaza" userId="4f50f864-91ea-4d5c-b9a0-d3de8d793f8d" providerId="ADAL" clId="{9B632AAF-8ADD-4BE8-9A2E-69E48767B258}" dt="2024-04-13T09:26:11.989" v="35" actId="5793"/>
          <ac:spMkLst>
            <pc:docMk/>
            <pc:sldMk cId="4234560017" sldId="296"/>
            <ac:spMk id="3" creationId="{1ED47F30-5AC5-8DA6-D641-E547AC587890}"/>
          </ac:spMkLst>
        </pc:spChg>
      </pc:sldChg>
      <pc:sldChg chg="modSp new mod ord modClrScheme chgLayout">
        <pc:chgData name="Sara Diez Riaza" userId="4f50f864-91ea-4d5c-b9a0-d3de8d793f8d" providerId="ADAL" clId="{9B632AAF-8ADD-4BE8-9A2E-69E48767B258}" dt="2024-04-15T19:56:32.586" v="896" actId="5793"/>
        <pc:sldMkLst>
          <pc:docMk/>
          <pc:sldMk cId="1972071644" sldId="297"/>
        </pc:sldMkLst>
        <pc:spChg chg="mod ord">
          <ac:chgData name="Sara Diez Riaza" userId="4f50f864-91ea-4d5c-b9a0-d3de8d793f8d" providerId="ADAL" clId="{9B632AAF-8ADD-4BE8-9A2E-69E48767B258}" dt="2024-04-15T17:29:56.330" v="583" actId="700"/>
          <ac:spMkLst>
            <pc:docMk/>
            <pc:sldMk cId="1972071644" sldId="297"/>
            <ac:spMk id="2" creationId="{8F391273-1FC2-D0A7-0F46-9597D322737C}"/>
          </ac:spMkLst>
        </pc:spChg>
        <pc:spChg chg="mod ord">
          <ac:chgData name="Sara Diez Riaza" userId="4f50f864-91ea-4d5c-b9a0-d3de8d793f8d" providerId="ADAL" clId="{9B632AAF-8ADD-4BE8-9A2E-69E48767B258}" dt="2024-04-15T19:56:32.586" v="896" actId="5793"/>
          <ac:spMkLst>
            <pc:docMk/>
            <pc:sldMk cId="1972071644" sldId="297"/>
            <ac:spMk id="3" creationId="{75C2065D-A1C0-3C5E-DB93-7DE6CDE7DC7B}"/>
          </ac:spMkLst>
        </pc:spChg>
      </pc:sldChg>
      <pc:sldChg chg="modSp new mod modClrScheme chgLayout">
        <pc:chgData name="Sara Diez Riaza" userId="4f50f864-91ea-4d5c-b9a0-d3de8d793f8d" providerId="ADAL" clId="{9B632AAF-8ADD-4BE8-9A2E-69E48767B258}" dt="2024-04-15T19:56:43.820" v="902" actId="20577"/>
        <pc:sldMkLst>
          <pc:docMk/>
          <pc:sldMk cId="393847142" sldId="298"/>
        </pc:sldMkLst>
        <pc:spChg chg="mod ord">
          <ac:chgData name="Sara Diez Riaza" userId="4f50f864-91ea-4d5c-b9a0-d3de8d793f8d" providerId="ADAL" clId="{9B632AAF-8ADD-4BE8-9A2E-69E48767B258}" dt="2024-04-15T19:56:43.820" v="902" actId="20577"/>
          <ac:spMkLst>
            <pc:docMk/>
            <pc:sldMk cId="393847142" sldId="298"/>
            <ac:spMk id="2" creationId="{D5759F21-543C-5144-9F07-AF8EB1928B30}"/>
          </ac:spMkLst>
        </pc:spChg>
        <pc:spChg chg="mod ord">
          <ac:chgData name="Sara Diez Riaza" userId="4f50f864-91ea-4d5c-b9a0-d3de8d793f8d" providerId="ADAL" clId="{9B632AAF-8ADD-4BE8-9A2E-69E48767B258}" dt="2024-04-15T17:29:55.445" v="582" actId="700"/>
          <ac:spMkLst>
            <pc:docMk/>
            <pc:sldMk cId="393847142" sldId="298"/>
            <ac:spMk id="3" creationId="{A344B853-E519-6521-0D1C-EFB2A2D1B824}"/>
          </ac:spMkLst>
        </pc:spChg>
      </pc:sldChg>
      <pc:sldChg chg="new del">
        <pc:chgData name="Sara Diez Riaza" userId="4f50f864-91ea-4d5c-b9a0-d3de8d793f8d" providerId="ADAL" clId="{9B632AAF-8ADD-4BE8-9A2E-69E48767B258}" dt="2024-04-13T09:31:49.981" v="144" actId="680"/>
        <pc:sldMkLst>
          <pc:docMk/>
          <pc:sldMk cId="1883348149" sldId="298"/>
        </pc:sldMkLst>
      </pc:sldChg>
      <pc:sldChg chg="addSp delSp modSp new mod">
        <pc:chgData name="Sara Diez Riaza" userId="4f50f864-91ea-4d5c-b9a0-d3de8d793f8d" providerId="ADAL" clId="{9B632AAF-8ADD-4BE8-9A2E-69E48767B258}" dt="2024-04-15T17:26:50.207" v="566" actId="6549"/>
        <pc:sldMkLst>
          <pc:docMk/>
          <pc:sldMk cId="2409102034" sldId="299"/>
        </pc:sldMkLst>
        <pc:spChg chg="del">
          <ac:chgData name="Sara Diez Riaza" userId="4f50f864-91ea-4d5c-b9a0-d3de8d793f8d" providerId="ADAL" clId="{9B632AAF-8ADD-4BE8-9A2E-69E48767B258}" dt="2024-04-15T17:23:24.221" v="378" actId="478"/>
          <ac:spMkLst>
            <pc:docMk/>
            <pc:sldMk cId="2409102034" sldId="299"/>
            <ac:spMk id="2" creationId="{2B27B5E6-3B13-1531-C3A9-314F428CBAFF}"/>
          </ac:spMkLst>
        </pc:spChg>
        <pc:spChg chg="mod">
          <ac:chgData name="Sara Diez Riaza" userId="4f50f864-91ea-4d5c-b9a0-d3de8d793f8d" providerId="ADAL" clId="{9B632AAF-8ADD-4BE8-9A2E-69E48767B258}" dt="2024-04-15T17:26:50.207" v="566" actId="6549"/>
          <ac:spMkLst>
            <pc:docMk/>
            <pc:sldMk cId="2409102034" sldId="299"/>
            <ac:spMk id="3" creationId="{E2B5B103-7C18-A067-B124-84B37DC7A1CC}"/>
          </ac:spMkLst>
        </pc:spChg>
        <pc:spChg chg="add del">
          <ac:chgData name="Sara Diez Riaza" userId="4f50f864-91ea-4d5c-b9a0-d3de8d793f8d" providerId="ADAL" clId="{9B632AAF-8ADD-4BE8-9A2E-69E48767B258}" dt="2024-04-13T09:34:53.899" v="167" actId="22"/>
          <ac:spMkLst>
            <pc:docMk/>
            <pc:sldMk cId="2409102034" sldId="299"/>
            <ac:spMk id="5" creationId="{A5F5D62C-CC8B-BBE4-2002-BEDA4D128938}"/>
          </ac:spMkLst>
        </pc:spChg>
      </pc:sldChg>
      <pc:sldChg chg="delSp modSp new mod">
        <pc:chgData name="Sara Diez Riaza" userId="4f50f864-91ea-4d5c-b9a0-d3de8d793f8d" providerId="ADAL" clId="{9B632AAF-8ADD-4BE8-9A2E-69E48767B258}" dt="2024-04-15T18:10:36.358" v="692" actId="404"/>
        <pc:sldMkLst>
          <pc:docMk/>
          <pc:sldMk cId="3585909319" sldId="300"/>
        </pc:sldMkLst>
        <pc:spChg chg="del">
          <ac:chgData name="Sara Diez Riaza" userId="4f50f864-91ea-4d5c-b9a0-d3de8d793f8d" providerId="ADAL" clId="{9B632AAF-8ADD-4BE8-9A2E-69E48767B258}" dt="2024-04-15T17:27:15.802" v="568" actId="478"/>
          <ac:spMkLst>
            <pc:docMk/>
            <pc:sldMk cId="3585909319" sldId="300"/>
            <ac:spMk id="2" creationId="{59CE02EC-6FC3-C62D-6445-1E4A84594D61}"/>
          </ac:spMkLst>
        </pc:spChg>
        <pc:spChg chg="mod">
          <ac:chgData name="Sara Diez Riaza" userId="4f50f864-91ea-4d5c-b9a0-d3de8d793f8d" providerId="ADAL" clId="{9B632AAF-8ADD-4BE8-9A2E-69E48767B258}" dt="2024-04-15T18:10:36.358" v="692" actId="404"/>
          <ac:spMkLst>
            <pc:docMk/>
            <pc:sldMk cId="3585909319" sldId="300"/>
            <ac:spMk id="3" creationId="{12A875CD-A032-EC5D-FA4E-5DC84579A6AB}"/>
          </ac:spMkLst>
        </pc:spChg>
      </pc:sldChg>
      <pc:sldChg chg="delSp modSp new mod">
        <pc:chgData name="Sara Diez Riaza" userId="4f50f864-91ea-4d5c-b9a0-d3de8d793f8d" providerId="ADAL" clId="{9B632AAF-8ADD-4BE8-9A2E-69E48767B258}" dt="2024-04-15T19:54:51.066" v="886" actId="20577"/>
        <pc:sldMkLst>
          <pc:docMk/>
          <pc:sldMk cId="3860298658" sldId="301"/>
        </pc:sldMkLst>
        <pc:spChg chg="del">
          <ac:chgData name="Sara Diez Riaza" userId="4f50f864-91ea-4d5c-b9a0-d3de8d793f8d" providerId="ADAL" clId="{9B632AAF-8ADD-4BE8-9A2E-69E48767B258}" dt="2024-04-15T19:14:27.893" v="694" actId="478"/>
          <ac:spMkLst>
            <pc:docMk/>
            <pc:sldMk cId="3860298658" sldId="301"/>
            <ac:spMk id="2" creationId="{E4A81E08-2BE2-C632-1B62-05BACF65F2C9}"/>
          </ac:spMkLst>
        </pc:spChg>
        <pc:spChg chg="mod">
          <ac:chgData name="Sara Diez Riaza" userId="4f50f864-91ea-4d5c-b9a0-d3de8d793f8d" providerId="ADAL" clId="{9B632AAF-8ADD-4BE8-9A2E-69E48767B258}" dt="2024-04-15T19:54:51.066" v="886" actId="20577"/>
          <ac:spMkLst>
            <pc:docMk/>
            <pc:sldMk cId="3860298658" sldId="301"/>
            <ac:spMk id="3" creationId="{AFECCB37-CA57-6197-4AA5-82BE09F42742}"/>
          </ac:spMkLst>
        </pc:spChg>
      </pc:sldChg>
      <pc:sldChg chg="modSp new mod">
        <pc:chgData name="Sara Diez Riaza" userId="4f50f864-91ea-4d5c-b9a0-d3de8d793f8d" providerId="ADAL" clId="{9B632AAF-8ADD-4BE8-9A2E-69E48767B258}" dt="2024-04-15T20:29:52.686" v="1037" actId="20577"/>
        <pc:sldMkLst>
          <pc:docMk/>
          <pc:sldMk cId="1319997823" sldId="302"/>
        </pc:sldMkLst>
        <pc:spChg chg="mod">
          <ac:chgData name="Sara Diez Riaza" userId="4f50f864-91ea-4d5c-b9a0-d3de8d793f8d" providerId="ADAL" clId="{9B632AAF-8ADD-4BE8-9A2E-69E48767B258}" dt="2024-04-15T20:28:36.961" v="1029" actId="6549"/>
          <ac:spMkLst>
            <pc:docMk/>
            <pc:sldMk cId="1319997823" sldId="302"/>
            <ac:spMk id="2" creationId="{C117566C-AA9C-2628-04C2-51A769E4F920}"/>
          </ac:spMkLst>
        </pc:spChg>
        <pc:spChg chg="mod">
          <ac:chgData name="Sara Diez Riaza" userId="4f50f864-91ea-4d5c-b9a0-d3de8d793f8d" providerId="ADAL" clId="{9B632AAF-8ADD-4BE8-9A2E-69E48767B258}" dt="2024-04-15T20:29:52.686" v="1037" actId="20577"/>
          <ac:spMkLst>
            <pc:docMk/>
            <pc:sldMk cId="1319997823" sldId="302"/>
            <ac:spMk id="3" creationId="{2D198E3C-E84F-B5D5-855E-F9995B929BE6}"/>
          </ac:spMkLst>
        </pc:spChg>
      </pc:sldChg>
      <pc:sldChg chg="new del">
        <pc:chgData name="Sara Diez Riaza" userId="4f50f864-91ea-4d5c-b9a0-d3de8d793f8d" providerId="ADAL" clId="{9B632AAF-8ADD-4BE8-9A2E-69E48767B258}" dt="2024-04-15T19:55:59.047" v="888" actId="680"/>
        <pc:sldMkLst>
          <pc:docMk/>
          <pc:sldMk cId="1674685955" sldId="302"/>
        </pc:sldMkLst>
      </pc:sldChg>
      <pc:sldChg chg="new del">
        <pc:chgData name="Sara Diez Riaza" userId="4f50f864-91ea-4d5c-b9a0-d3de8d793f8d" providerId="ADAL" clId="{9B632AAF-8ADD-4BE8-9A2E-69E48767B258}" dt="2024-04-15T17:28:59.945" v="579" actId="680"/>
        <pc:sldMkLst>
          <pc:docMk/>
          <pc:sldMk cId="2577496989" sldId="302"/>
        </pc:sldMkLst>
      </pc:sldChg>
      <pc:sldChg chg="new del">
        <pc:chgData name="Sara Diez Riaza" userId="4f50f864-91ea-4d5c-b9a0-d3de8d793f8d" providerId="ADAL" clId="{9B632AAF-8ADD-4BE8-9A2E-69E48767B258}" dt="2024-04-15T17:28:36.510" v="577" actId="47"/>
        <pc:sldMkLst>
          <pc:docMk/>
          <pc:sldMk cId="2681999448" sldId="302"/>
        </pc:sldMkLst>
      </pc:sldChg>
      <pc:sldChg chg="new del">
        <pc:chgData name="Sara Diez Riaza" userId="4f50f864-91ea-4d5c-b9a0-d3de8d793f8d" providerId="ADAL" clId="{9B632AAF-8ADD-4BE8-9A2E-69E48767B258}" dt="2024-04-15T17:28:03.611" v="573" actId="680"/>
        <pc:sldMkLst>
          <pc:docMk/>
          <pc:sldMk cId="3309783938" sldId="302"/>
        </pc:sldMkLst>
      </pc:sldChg>
      <pc:sldChg chg="new del">
        <pc:chgData name="Sara Diez Riaza" userId="4f50f864-91ea-4d5c-b9a0-d3de8d793f8d" providerId="ADAL" clId="{9B632AAF-8ADD-4BE8-9A2E-69E48767B258}" dt="2024-04-15T17:28:35.769" v="576" actId="47"/>
        <pc:sldMkLst>
          <pc:docMk/>
          <pc:sldMk cId="2792632066" sldId="303"/>
        </pc:sldMkLst>
      </pc:sldChg>
    </pc:docChg>
  </pc:docChgLst>
  <pc:docChgLst>
    <pc:chgData name="Sara Diez Riaza" userId="4f50f864-91ea-4d5c-b9a0-d3de8d793f8d" providerId="ADAL" clId="{54F82543-5982-423C-AEF6-80408D489CDA}"/>
    <pc:docChg chg="undo redo custSel addSld delSld modSld">
      <pc:chgData name="Sara Diez Riaza" userId="4f50f864-91ea-4d5c-b9a0-d3de8d793f8d" providerId="ADAL" clId="{54F82543-5982-423C-AEF6-80408D489CDA}" dt="2024-06-10T23:39:46.812" v="549" actId="20577"/>
      <pc:docMkLst>
        <pc:docMk/>
      </pc:docMkLst>
      <pc:sldChg chg="modSp mod">
        <pc:chgData name="Sara Diez Riaza" userId="4f50f864-91ea-4d5c-b9a0-d3de8d793f8d" providerId="ADAL" clId="{54F82543-5982-423C-AEF6-80408D489CDA}" dt="2024-06-10T23:30:33.038" v="518" actId="1076"/>
        <pc:sldMkLst>
          <pc:docMk/>
          <pc:sldMk cId="3695300019" sldId="317"/>
        </pc:sldMkLst>
        <pc:spChg chg="mod">
          <ac:chgData name="Sara Diez Riaza" userId="4f50f864-91ea-4d5c-b9a0-d3de8d793f8d" providerId="ADAL" clId="{54F82543-5982-423C-AEF6-80408D489CDA}" dt="2024-06-10T23:30:33.038" v="518" actId="1076"/>
          <ac:spMkLst>
            <pc:docMk/>
            <pc:sldMk cId="3695300019" sldId="317"/>
            <ac:spMk id="4" creationId="{00000000-0000-0000-0000-000000000000}"/>
          </ac:spMkLst>
        </pc:spChg>
      </pc:sldChg>
      <pc:sldChg chg="modSp mod">
        <pc:chgData name="Sara Diez Riaza" userId="4f50f864-91ea-4d5c-b9a0-d3de8d793f8d" providerId="ADAL" clId="{54F82543-5982-423C-AEF6-80408D489CDA}" dt="2024-06-10T22:16:06.684" v="107" actId="20577"/>
        <pc:sldMkLst>
          <pc:docMk/>
          <pc:sldMk cId="4220692038" sldId="326"/>
        </pc:sldMkLst>
        <pc:spChg chg="mod">
          <ac:chgData name="Sara Diez Riaza" userId="4f50f864-91ea-4d5c-b9a0-d3de8d793f8d" providerId="ADAL" clId="{54F82543-5982-423C-AEF6-80408D489CDA}" dt="2024-06-10T22:16:06.684" v="107" actId="20577"/>
          <ac:spMkLst>
            <pc:docMk/>
            <pc:sldMk cId="4220692038" sldId="326"/>
            <ac:spMk id="3" creationId="{00000000-0000-0000-0000-000000000000}"/>
          </ac:spMkLst>
        </pc:spChg>
      </pc:sldChg>
      <pc:sldChg chg="modSp mod">
        <pc:chgData name="Sara Diez Riaza" userId="4f50f864-91ea-4d5c-b9a0-d3de8d793f8d" providerId="ADAL" clId="{54F82543-5982-423C-AEF6-80408D489CDA}" dt="2024-06-10T22:14:51.839" v="102" actId="404"/>
        <pc:sldMkLst>
          <pc:docMk/>
          <pc:sldMk cId="1929828180" sldId="327"/>
        </pc:sldMkLst>
        <pc:spChg chg="mod">
          <ac:chgData name="Sara Diez Riaza" userId="4f50f864-91ea-4d5c-b9a0-d3de8d793f8d" providerId="ADAL" clId="{54F82543-5982-423C-AEF6-80408D489CDA}" dt="2024-06-10T22:14:51.839" v="102" actId="404"/>
          <ac:spMkLst>
            <pc:docMk/>
            <pc:sldMk cId="1929828180" sldId="327"/>
            <ac:spMk id="2" creationId="{00000000-0000-0000-0000-000000000000}"/>
          </ac:spMkLst>
        </pc:spChg>
      </pc:sldChg>
      <pc:sldChg chg="addSp delSp modSp mod">
        <pc:chgData name="Sara Diez Riaza" userId="4f50f864-91ea-4d5c-b9a0-d3de8d793f8d" providerId="ADAL" clId="{54F82543-5982-423C-AEF6-80408D489CDA}" dt="2024-06-10T22:14:41.425" v="101" actId="404"/>
        <pc:sldMkLst>
          <pc:docMk/>
          <pc:sldMk cId="904833624" sldId="328"/>
        </pc:sldMkLst>
        <pc:spChg chg="mod">
          <ac:chgData name="Sara Diez Riaza" userId="4f50f864-91ea-4d5c-b9a0-d3de8d793f8d" providerId="ADAL" clId="{54F82543-5982-423C-AEF6-80408D489CDA}" dt="2024-06-10T22:14:41.425" v="101" actId="404"/>
          <ac:spMkLst>
            <pc:docMk/>
            <pc:sldMk cId="904833624" sldId="328"/>
            <ac:spMk id="2" creationId="{00000000-0000-0000-0000-000000000000}"/>
          </ac:spMkLst>
        </pc:spChg>
        <pc:spChg chg="del">
          <ac:chgData name="Sara Diez Riaza" userId="4f50f864-91ea-4d5c-b9a0-d3de8d793f8d" providerId="ADAL" clId="{54F82543-5982-423C-AEF6-80408D489CDA}" dt="2024-06-10T21:59:14.496" v="96"/>
          <ac:spMkLst>
            <pc:docMk/>
            <pc:sldMk cId="904833624" sldId="328"/>
            <ac:spMk id="3" creationId="{00000000-0000-0000-0000-000000000000}"/>
          </ac:spMkLst>
        </pc:spChg>
        <pc:picChg chg="add mod">
          <ac:chgData name="Sara Diez Riaza" userId="4f50f864-91ea-4d5c-b9a0-d3de8d793f8d" providerId="ADAL" clId="{54F82543-5982-423C-AEF6-80408D489CDA}" dt="2024-06-10T21:58:28.782" v="45" actId="1076"/>
          <ac:picMkLst>
            <pc:docMk/>
            <pc:sldMk cId="904833624" sldId="328"/>
            <ac:picMk id="4" creationId="{A14E7E0E-36DD-4AD3-6220-1ADEA6D09271}"/>
          </ac:picMkLst>
        </pc:picChg>
        <pc:picChg chg="add mod">
          <ac:chgData name="Sara Diez Riaza" userId="4f50f864-91ea-4d5c-b9a0-d3de8d793f8d" providerId="ADAL" clId="{54F82543-5982-423C-AEF6-80408D489CDA}" dt="2024-06-10T21:59:22.529" v="98" actId="14100"/>
          <ac:picMkLst>
            <pc:docMk/>
            <pc:sldMk cId="904833624" sldId="328"/>
            <ac:picMk id="5" creationId="{0C753FE1-C385-3325-25FD-AACB28AA37E5}"/>
          </ac:picMkLst>
        </pc:picChg>
      </pc:sldChg>
      <pc:sldChg chg="addSp modSp new mod">
        <pc:chgData name="Sara Diez Riaza" userId="4f50f864-91ea-4d5c-b9a0-d3de8d793f8d" providerId="ADAL" clId="{54F82543-5982-423C-AEF6-80408D489CDA}" dt="2024-06-10T22:21:03.160" v="170" actId="1076"/>
        <pc:sldMkLst>
          <pc:docMk/>
          <pc:sldMk cId="3633081617" sldId="329"/>
        </pc:sldMkLst>
        <pc:spChg chg="mod">
          <ac:chgData name="Sara Diez Riaza" userId="4f50f864-91ea-4d5c-b9a0-d3de8d793f8d" providerId="ADAL" clId="{54F82543-5982-423C-AEF6-80408D489CDA}" dt="2024-06-10T22:16:47.064" v="112" actId="123"/>
          <ac:spMkLst>
            <pc:docMk/>
            <pc:sldMk cId="3633081617" sldId="329"/>
            <ac:spMk id="2" creationId="{05767637-66DC-77BA-8A71-967A0CDE040A}"/>
          </ac:spMkLst>
        </pc:spChg>
        <pc:spChg chg="mod">
          <ac:chgData name="Sara Diez Riaza" userId="4f50f864-91ea-4d5c-b9a0-d3de8d793f8d" providerId="ADAL" clId="{54F82543-5982-423C-AEF6-80408D489CDA}" dt="2024-06-10T22:20:36.624" v="165" actId="5793"/>
          <ac:spMkLst>
            <pc:docMk/>
            <pc:sldMk cId="3633081617" sldId="329"/>
            <ac:spMk id="3" creationId="{9CD03870-A2FE-8EEE-4E70-53D04E945FE4}"/>
          </ac:spMkLst>
        </pc:spChg>
        <pc:picChg chg="add mod">
          <ac:chgData name="Sara Diez Riaza" userId="4f50f864-91ea-4d5c-b9a0-d3de8d793f8d" providerId="ADAL" clId="{54F82543-5982-423C-AEF6-80408D489CDA}" dt="2024-06-10T22:21:03.160" v="170" actId="1076"/>
          <ac:picMkLst>
            <pc:docMk/>
            <pc:sldMk cId="3633081617" sldId="329"/>
            <ac:picMk id="4" creationId="{C5AC14C9-D1E5-C190-562B-A6B468A6DE07}"/>
          </ac:picMkLst>
        </pc:picChg>
      </pc:sldChg>
      <pc:sldChg chg="modSp new mod">
        <pc:chgData name="Sara Diez Riaza" userId="4f50f864-91ea-4d5c-b9a0-d3de8d793f8d" providerId="ADAL" clId="{54F82543-5982-423C-AEF6-80408D489CDA}" dt="2024-06-10T22:48:38.570" v="408" actId="12"/>
        <pc:sldMkLst>
          <pc:docMk/>
          <pc:sldMk cId="259731855" sldId="330"/>
        </pc:sldMkLst>
        <pc:spChg chg="mod">
          <ac:chgData name="Sara Diez Riaza" userId="4f50f864-91ea-4d5c-b9a0-d3de8d793f8d" providerId="ADAL" clId="{54F82543-5982-423C-AEF6-80408D489CDA}" dt="2024-06-10T22:44:07.233" v="293" actId="255"/>
          <ac:spMkLst>
            <pc:docMk/>
            <pc:sldMk cId="259731855" sldId="330"/>
            <ac:spMk id="2" creationId="{299EF331-79CC-5D13-548D-168078B5CFD1}"/>
          </ac:spMkLst>
        </pc:spChg>
        <pc:spChg chg="mod">
          <ac:chgData name="Sara Diez Riaza" userId="4f50f864-91ea-4d5c-b9a0-d3de8d793f8d" providerId="ADAL" clId="{54F82543-5982-423C-AEF6-80408D489CDA}" dt="2024-06-10T22:48:38.570" v="408" actId="12"/>
          <ac:spMkLst>
            <pc:docMk/>
            <pc:sldMk cId="259731855" sldId="330"/>
            <ac:spMk id="3" creationId="{147C617E-8BFA-8E45-A14E-D9FF2066A333}"/>
          </ac:spMkLst>
        </pc:spChg>
      </pc:sldChg>
      <pc:sldChg chg="new del">
        <pc:chgData name="Sara Diez Riaza" userId="4f50f864-91ea-4d5c-b9a0-d3de8d793f8d" providerId="ADAL" clId="{54F82543-5982-423C-AEF6-80408D489CDA}" dt="2024-06-10T23:28:24.370" v="500" actId="47"/>
        <pc:sldMkLst>
          <pc:docMk/>
          <pc:sldMk cId="3660528656" sldId="331"/>
        </pc:sldMkLst>
      </pc:sldChg>
      <pc:sldChg chg="new del">
        <pc:chgData name="Sara Diez Riaza" userId="4f50f864-91ea-4d5c-b9a0-d3de8d793f8d" providerId="ADAL" clId="{54F82543-5982-423C-AEF6-80408D489CDA}" dt="2024-06-10T23:28:26.200" v="501" actId="47"/>
        <pc:sldMkLst>
          <pc:docMk/>
          <pc:sldMk cId="3052120163" sldId="332"/>
        </pc:sldMkLst>
      </pc:sldChg>
      <pc:sldChg chg="addSp delSp modSp new mod">
        <pc:chgData name="Sara Diez Riaza" userId="4f50f864-91ea-4d5c-b9a0-d3de8d793f8d" providerId="ADAL" clId="{54F82543-5982-423C-AEF6-80408D489CDA}" dt="2024-06-10T23:28:02.414" v="499" actId="1076"/>
        <pc:sldMkLst>
          <pc:docMk/>
          <pc:sldMk cId="1985625338" sldId="333"/>
        </pc:sldMkLst>
        <pc:spChg chg="mod">
          <ac:chgData name="Sara Diez Riaza" userId="4f50f864-91ea-4d5c-b9a0-d3de8d793f8d" providerId="ADAL" clId="{54F82543-5982-423C-AEF6-80408D489CDA}" dt="2024-06-10T22:57:43.665" v="434" actId="20577"/>
          <ac:spMkLst>
            <pc:docMk/>
            <pc:sldMk cId="1985625338" sldId="333"/>
            <ac:spMk id="2" creationId="{689846F6-5E35-301D-44B0-0829BFF9E0E8}"/>
          </ac:spMkLst>
        </pc:spChg>
        <pc:spChg chg="del">
          <ac:chgData name="Sara Diez Riaza" userId="4f50f864-91ea-4d5c-b9a0-d3de8d793f8d" providerId="ADAL" clId="{54F82543-5982-423C-AEF6-80408D489CDA}" dt="2024-06-10T23:21:04.007" v="482"/>
          <ac:spMkLst>
            <pc:docMk/>
            <pc:sldMk cId="1985625338" sldId="333"/>
            <ac:spMk id="3" creationId="{5B1F92B6-82D2-F7E7-9754-D9317D75CEED}"/>
          </ac:spMkLst>
        </pc:spChg>
        <pc:picChg chg="add mod modCrop">
          <ac:chgData name="Sara Diez Riaza" userId="4f50f864-91ea-4d5c-b9a0-d3de8d793f8d" providerId="ADAL" clId="{54F82543-5982-423C-AEF6-80408D489CDA}" dt="2024-06-10T23:28:02.414" v="499" actId="1076"/>
          <ac:picMkLst>
            <pc:docMk/>
            <pc:sldMk cId="1985625338" sldId="333"/>
            <ac:picMk id="4" creationId="{A82C49F5-E185-E94C-37FD-4749FDBF6D63}"/>
          </ac:picMkLst>
        </pc:picChg>
        <pc:picChg chg="add mod">
          <ac:chgData name="Sara Diez Riaza" userId="4f50f864-91ea-4d5c-b9a0-d3de8d793f8d" providerId="ADAL" clId="{54F82543-5982-423C-AEF6-80408D489CDA}" dt="2024-06-10T23:22:40.883" v="486"/>
          <ac:picMkLst>
            <pc:docMk/>
            <pc:sldMk cId="1985625338" sldId="333"/>
            <ac:picMk id="5" creationId="{3CE2F08E-ED56-D127-A3B8-9B5C9A34FC1C}"/>
          </ac:picMkLst>
        </pc:picChg>
        <pc:picChg chg="add mod">
          <ac:chgData name="Sara Diez Riaza" userId="4f50f864-91ea-4d5c-b9a0-d3de8d793f8d" providerId="ADAL" clId="{54F82543-5982-423C-AEF6-80408D489CDA}" dt="2024-06-10T23:27:13.415" v="492" actId="14100"/>
          <ac:picMkLst>
            <pc:docMk/>
            <pc:sldMk cId="1985625338" sldId="333"/>
            <ac:picMk id="6" creationId="{72DC3DFD-9D06-33D5-5E32-EF90F7620556}"/>
          </ac:picMkLst>
        </pc:picChg>
      </pc:sldChg>
      <pc:sldChg chg="addSp delSp modSp new mod">
        <pc:chgData name="Sara Diez Riaza" userId="4f50f864-91ea-4d5c-b9a0-d3de8d793f8d" providerId="ADAL" clId="{54F82543-5982-423C-AEF6-80408D489CDA}" dt="2024-06-10T23:01:01.730" v="442"/>
        <pc:sldMkLst>
          <pc:docMk/>
          <pc:sldMk cId="651501094" sldId="334"/>
        </pc:sldMkLst>
        <pc:spChg chg="mod">
          <ac:chgData name="Sara Diez Riaza" userId="4f50f864-91ea-4d5c-b9a0-d3de8d793f8d" providerId="ADAL" clId="{54F82543-5982-423C-AEF6-80408D489CDA}" dt="2024-06-10T23:00:23.552" v="441" actId="207"/>
          <ac:spMkLst>
            <pc:docMk/>
            <pc:sldMk cId="651501094" sldId="334"/>
            <ac:spMk id="2" creationId="{DB589E4E-78D7-1281-6D19-778680CC7C06}"/>
          </ac:spMkLst>
        </pc:spChg>
        <pc:spChg chg="del">
          <ac:chgData name="Sara Diez Riaza" userId="4f50f864-91ea-4d5c-b9a0-d3de8d793f8d" providerId="ADAL" clId="{54F82543-5982-423C-AEF6-80408D489CDA}" dt="2024-06-10T23:01:01.730" v="442"/>
          <ac:spMkLst>
            <pc:docMk/>
            <pc:sldMk cId="651501094" sldId="334"/>
            <ac:spMk id="3" creationId="{52BB5229-0B58-C25F-2813-D272C21E2027}"/>
          </ac:spMkLst>
        </pc:spChg>
        <pc:picChg chg="add mod">
          <ac:chgData name="Sara Diez Riaza" userId="4f50f864-91ea-4d5c-b9a0-d3de8d793f8d" providerId="ADAL" clId="{54F82543-5982-423C-AEF6-80408D489CDA}" dt="2024-06-10T23:01:01.730" v="442"/>
          <ac:picMkLst>
            <pc:docMk/>
            <pc:sldMk cId="651501094" sldId="334"/>
            <ac:picMk id="4" creationId="{9FAB196D-F42F-0430-06EE-F00D73472F11}"/>
          </ac:picMkLst>
        </pc:picChg>
      </pc:sldChg>
      <pc:sldChg chg="addSp delSp modSp new mod">
        <pc:chgData name="Sara Diez Riaza" userId="4f50f864-91ea-4d5c-b9a0-d3de8d793f8d" providerId="ADAL" clId="{54F82543-5982-423C-AEF6-80408D489CDA}" dt="2024-06-10T23:03:51.546" v="474" actId="207"/>
        <pc:sldMkLst>
          <pc:docMk/>
          <pc:sldMk cId="3031473167" sldId="335"/>
        </pc:sldMkLst>
        <pc:spChg chg="mod">
          <ac:chgData name="Sara Diez Riaza" userId="4f50f864-91ea-4d5c-b9a0-d3de8d793f8d" providerId="ADAL" clId="{54F82543-5982-423C-AEF6-80408D489CDA}" dt="2024-06-10T23:03:51.546" v="474" actId="207"/>
          <ac:spMkLst>
            <pc:docMk/>
            <pc:sldMk cId="3031473167" sldId="335"/>
            <ac:spMk id="2" creationId="{8A0FEF0B-BE3D-5D9E-5DAD-F28E5AFE6D27}"/>
          </ac:spMkLst>
        </pc:spChg>
        <pc:spChg chg="del">
          <ac:chgData name="Sara Diez Riaza" userId="4f50f864-91ea-4d5c-b9a0-d3de8d793f8d" providerId="ADAL" clId="{54F82543-5982-423C-AEF6-80408D489CDA}" dt="2024-06-10T23:02:09.188" v="460"/>
          <ac:spMkLst>
            <pc:docMk/>
            <pc:sldMk cId="3031473167" sldId="335"/>
            <ac:spMk id="3" creationId="{587290A9-46F7-077B-2B1D-973C9B9EDD89}"/>
          </ac:spMkLst>
        </pc:spChg>
        <pc:picChg chg="add mod">
          <ac:chgData name="Sara Diez Riaza" userId="4f50f864-91ea-4d5c-b9a0-d3de8d793f8d" providerId="ADAL" clId="{54F82543-5982-423C-AEF6-80408D489CDA}" dt="2024-06-10T23:02:09.188" v="460"/>
          <ac:picMkLst>
            <pc:docMk/>
            <pc:sldMk cId="3031473167" sldId="335"/>
            <ac:picMk id="4" creationId="{D4E999B1-C63A-F2DC-31FF-0F297A8E39ED}"/>
          </ac:picMkLst>
        </pc:picChg>
      </pc:sldChg>
      <pc:sldChg chg="addSp delSp modSp new mod">
        <pc:chgData name="Sara Diez Riaza" userId="4f50f864-91ea-4d5c-b9a0-d3de8d793f8d" providerId="ADAL" clId="{54F82543-5982-423C-AEF6-80408D489CDA}" dt="2024-06-10T23:06:42.559" v="481" actId="14100"/>
        <pc:sldMkLst>
          <pc:docMk/>
          <pc:sldMk cId="2864645826" sldId="336"/>
        </pc:sldMkLst>
        <pc:spChg chg="mod">
          <ac:chgData name="Sara Diez Riaza" userId="4f50f864-91ea-4d5c-b9a0-d3de8d793f8d" providerId="ADAL" clId="{54F82543-5982-423C-AEF6-80408D489CDA}" dt="2024-06-10T23:02:52.838" v="471" actId="207"/>
          <ac:spMkLst>
            <pc:docMk/>
            <pc:sldMk cId="2864645826" sldId="336"/>
            <ac:spMk id="2" creationId="{64190BF3-55F6-D03D-205B-D12C05A1E5B2}"/>
          </ac:spMkLst>
        </pc:spChg>
        <pc:spChg chg="del">
          <ac:chgData name="Sara Diez Riaza" userId="4f50f864-91ea-4d5c-b9a0-d3de8d793f8d" providerId="ADAL" clId="{54F82543-5982-423C-AEF6-80408D489CDA}" dt="2024-06-10T23:03:14.500" v="472"/>
          <ac:spMkLst>
            <pc:docMk/>
            <pc:sldMk cId="2864645826" sldId="336"/>
            <ac:spMk id="3" creationId="{30AA44EF-4CBF-210F-E7EE-0A39B7C79843}"/>
          </ac:spMkLst>
        </pc:spChg>
        <pc:picChg chg="add mod">
          <ac:chgData name="Sara Diez Riaza" userId="4f50f864-91ea-4d5c-b9a0-d3de8d793f8d" providerId="ADAL" clId="{54F82543-5982-423C-AEF6-80408D489CDA}" dt="2024-06-10T23:06:36.150" v="480" actId="14100"/>
          <ac:picMkLst>
            <pc:docMk/>
            <pc:sldMk cId="2864645826" sldId="336"/>
            <ac:picMk id="4" creationId="{7589F682-C38F-70CB-D427-EF54174D1079}"/>
          </ac:picMkLst>
        </pc:picChg>
        <pc:picChg chg="add mod">
          <ac:chgData name="Sara Diez Riaza" userId="4f50f864-91ea-4d5c-b9a0-d3de8d793f8d" providerId="ADAL" clId="{54F82543-5982-423C-AEF6-80408D489CDA}" dt="2024-06-10T23:06:42.559" v="481" actId="14100"/>
          <ac:picMkLst>
            <pc:docMk/>
            <pc:sldMk cId="2864645826" sldId="336"/>
            <ac:picMk id="5" creationId="{1939EEE9-E4D1-76CB-E094-104DD5CD5CEC}"/>
          </ac:picMkLst>
        </pc:picChg>
      </pc:sldChg>
      <pc:sldChg chg="modSp new mod">
        <pc:chgData name="Sara Diez Riaza" userId="4f50f864-91ea-4d5c-b9a0-d3de8d793f8d" providerId="ADAL" clId="{54F82543-5982-423C-AEF6-80408D489CDA}" dt="2024-06-10T23:39:46.812" v="549" actId="20577"/>
        <pc:sldMkLst>
          <pc:docMk/>
          <pc:sldMk cId="2657726525" sldId="337"/>
        </pc:sldMkLst>
        <pc:spChg chg="mod">
          <ac:chgData name="Sara Diez Riaza" userId="4f50f864-91ea-4d5c-b9a0-d3de8d793f8d" providerId="ADAL" clId="{54F82543-5982-423C-AEF6-80408D489CDA}" dt="2024-06-10T23:36:47.254" v="531" actId="20577"/>
          <ac:spMkLst>
            <pc:docMk/>
            <pc:sldMk cId="2657726525" sldId="337"/>
            <ac:spMk id="2" creationId="{E91621D6-FBF7-2DF0-26A8-6D00D822F92C}"/>
          </ac:spMkLst>
        </pc:spChg>
        <pc:spChg chg="mod">
          <ac:chgData name="Sara Diez Riaza" userId="4f50f864-91ea-4d5c-b9a0-d3de8d793f8d" providerId="ADAL" clId="{54F82543-5982-423C-AEF6-80408D489CDA}" dt="2024-06-10T23:39:46.812" v="549" actId="20577"/>
          <ac:spMkLst>
            <pc:docMk/>
            <pc:sldMk cId="2657726525" sldId="337"/>
            <ac:spMk id="3" creationId="{AB0CE7C3-6CAA-D9FB-C456-85C2D5C7D3E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726742-552C-48E7-91C6-1166B831A76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s-ES"/>
        </a:p>
      </dgm:t>
    </dgm:pt>
    <dgm:pt modelId="{B97593F6-CB39-4CD2-B1F1-0CAA2D5310C8}">
      <dgm:prSet phldrT="[Texto]" custT="1"/>
      <dgm:spPr/>
      <dgm:t>
        <a:bodyPr/>
        <a:lstStyle/>
        <a:p>
          <a:r>
            <a:rPr lang="es-ES" sz="2400" b="1" dirty="0">
              <a:solidFill>
                <a:schemeClr val="bg1"/>
              </a:solidFill>
            </a:rPr>
            <a:t>Policía judicial</a:t>
          </a:r>
        </a:p>
      </dgm:t>
    </dgm:pt>
    <dgm:pt modelId="{D5D20276-ADA0-44A3-9E6A-83192D53E49C}" type="parTrans" cxnId="{3E1CE83F-8CA0-4C88-9964-50333ECE1AD2}">
      <dgm:prSet/>
      <dgm:spPr/>
      <dgm:t>
        <a:bodyPr/>
        <a:lstStyle/>
        <a:p>
          <a:endParaRPr lang="es-ES"/>
        </a:p>
      </dgm:t>
    </dgm:pt>
    <dgm:pt modelId="{7467369F-C78B-469E-B6DD-E45BE6638FF1}" type="sibTrans" cxnId="{3E1CE83F-8CA0-4C88-9964-50333ECE1AD2}">
      <dgm:prSet/>
      <dgm:spPr/>
      <dgm:t>
        <a:bodyPr/>
        <a:lstStyle/>
        <a:p>
          <a:endParaRPr lang="es-ES"/>
        </a:p>
      </dgm:t>
    </dgm:pt>
    <dgm:pt modelId="{120BB7A5-CEDE-41A6-A15E-642A639E8DD7}">
      <dgm:prSet phldrT="[Texto]" custT="1"/>
      <dgm:spPr/>
      <dgm:t>
        <a:bodyPr/>
        <a:lstStyle/>
        <a:p>
          <a:r>
            <a:rPr lang="es-ES" sz="2000" b="1" dirty="0">
              <a:solidFill>
                <a:schemeClr val="bg1"/>
              </a:solidFill>
            </a:rPr>
            <a:t>Instituto de Medicina Legal y Hospital Materno infantil</a:t>
          </a:r>
        </a:p>
      </dgm:t>
    </dgm:pt>
    <dgm:pt modelId="{6FF355F0-EB49-4AD2-BD07-7F765F8C68F3}" type="parTrans" cxnId="{898C458A-BAB0-441A-A8C9-D4FCE4DD2EFC}">
      <dgm:prSet/>
      <dgm:spPr/>
      <dgm:t>
        <a:bodyPr/>
        <a:lstStyle/>
        <a:p>
          <a:endParaRPr lang="es-ES"/>
        </a:p>
      </dgm:t>
    </dgm:pt>
    <dgm:pt modelId="{A79731BE-AF71-4982-B647-5075BA6CA4ED}" type="sibTrans" cxnId="{898C458A-BAB0-441A-A8C9-D4FCE4DD2EFC}">
      <dgm:prSet/>
      <dgm:spPr/>
      <dgm:t>
        <a:bodyPr/>
        <a:lstStyle/>
        <a:p>
          <a:endParaRPr lang="es-ES"/>
        </a:p>
      </dgm:t>
    </dgm:pt>
    <dgm:pt modelId="{58BC5D12-08AC-419F-A88A-F249267A63CB}">
      <dgm:prSet phldrT="[Texto]" custT="1"/>
      <dgm:spPr/>
      <dgm:t>
        <a:bodyPr/>
        <a:lstStyle/>
        <a:p>
          <a:r>
            <a:rPr lang="es-ES" sz="2000" b="1" dirty="0">
              <a:solidFill>
                <a:schemeClr val="bg1"/>
              </a:solidFill>
            </a:rPr>
            <a:t>Fiscal </a:t>
          </a:r>
        </a:p>
        <a:p>
          <a:r>
            <a:rPr lang="es-ES" sz="2000" b="1" dirty="0">
              <a:solidFill>
                <a:schemeClr val="bg1"/>
              </a:solidFill>
            </a:rPr>
            <a:t>de  Menores</a:t>
          </a:r>
        </a:p>
      </dgm:t>
    </dgm:pt>
    <dgm:pt modelId="{9DC0EA7E-B9E1-4A35-818C-62BCAD01134B}" type="parTrans" cxnId="{C97D9CD2-66BB-4930-A55D-F456DDBA4862}">
      <dgm:prSet/>
      <dgm:spPr/>
      <dgm:t>
        <a:bodyPr/>
        <a:lstStyle/>
        <a:p>
          <a:endParaRPr lang="es-ES"/>
        </a:p>
      </dgm:t>
    </dgm:pt>
    <dgm:pt modelId="{56E01CED-F5EC-47AD-92D8-19787B307027}" type="sibTrans" cxnId="{C97D9CD2-66BB-4930-A55D-F456DDBA4862}">
      <dgm:prSet/>
      <dgm:spPr/>
      <dgm:t>
        <a:bodyPr/>
        <a:lstStyle/>
        <a:p>
          <a:endParaRPr lang="es-ES"/>
        </a:p>
      </dgm:t>
    </dgm:pt>
    <dgm:pt modelId="{62A41485-8B23-4F72-ADB2-93CBCADE6FE5}">
      <dgm:prSet phldrT="[Texto]" custT="1"/>
      <dgm:spPr/>
      <dgm:t>
        <a:bodyPr/>
        <a:lstStyle/>
        <a:p>
          <a:r>
            <a:rPr lang="es-ES" sz="2000" b="1" dirty="0">
              <a:solidFill>
                <a:schemeClr val="bg1"/>
              </a:solidFill>
            </a:rPr>
            <a:t>Juzgado de violencia contra la infancia y la adolescencia </a:t>
          </a:r>
        </a:p>
      </dgm:t>
    </dgm:pt>
    <dgm:pt modelId="{57DA475C-EB05-4507-B3DF-3F268BDB7995}" type="parTrans" cxnId="{D2780662-7526-452C-B21F-989EDF93DF19}">
      <dgm:prSet/>
      <dgm:spPr/>
      <dgm:t>
        <a:bodyPr/>
        <a:lstStyle/>
        <a:p>
          <a:endParaRPr lang="es-ES"/>
        </a:p>
      </dgm:t>
    </dgm:pt>
    <dgm:pt modelId="{55428B69-5A36-40CE-85DC-1BC127D1B712}" type="sibTrans" cxnId="{D2780662-7526-452C-B21F-989EDF93DF19}">
      <dgm:prSet/>
      <dgm:spPr/>
      <dgm:t>
        <a:bodyPr/>
        <a:lstStyle/>
        <a:p>
          <a:endParaRPr lang="es-ES"/>
        </a:p>
      </dgm:t>
    </dgm:pt>
    <dgm:pt modelId="{C1AEE266-D674-4F76-AFFF-5ED2EFCCFA62}">
      <dgm:prSet phldrT="[Texto]" custT="1"/>
      <dgm:spPr/>
      <dgm:t>
        <a:bodyPr/>
        <a:lstStyle/>
        <a:p>
          <a:r>
            <a:rPr lang="es-ES" sz="2000" b="1" dirty="0">
              <a:solidFill>
                <a:schemeClr val="bg1"/>
              </a:solidFill>
            </a:rPr>
            <a:t>FFCCSSE</a:t>
          </a:r>
        </a:p>
      </dgm:t>
    </dgm:pt>
    <dgm:pt modelId="{7DCDD430-47BA-4C3A-8601-BC2BECF1A9D0}" type="parTrans" cxnId="{2B914953-D862-46C2-A15E-53152F7FF610}">
      <dgm:prSet/>
      <dgm:spPr/>
      <dgm:t>
        <a:bodyPr/>
        <a:lstStyle/>
        <a:p>
          <a:endParaRPr lang="es-ES"/>
        </a:p>
      </dgm:t>
    </dgm:pt>
    <dgm:pt modelId="{44D4C078-9BA1-4E77-820C-20169E8ECCD1}" type="sibTrans" cxnId="{2B914953-D862-46C2-A15E-53152F7FF610}">
      <dgm:prSet/>
      <dgm:spPr/>
      <dgm:t>
        <a:bodyPr/>
        <a:lstStyle/>
        <a:p>
          <a:endParaRPr lang="es-ES"/>
        </a:p>
      </dgm:t>
    </dgm:pt>
    <dgm:pt modelId="{016CC892-78A9-4364-B64D-91114FEE5AA2}" type="pres">
      <dgm:prSet presAssocID="{20726742-552C-48E7-91C6-1166B831A768}" presName="cycle" presStyleCnt="0">
        <dgm:presLayoutVars>
          <dgm:dir/>
          <dgm:resizeHandles val="exact"/>
        </dgm:presLayoutVars>
      </dgm:prSet>
      <dgm:spPr/>
    </dgm:pt>
    <dgm:pt modelId="{5D563DBC-2E60-473F-98EF-146EBB6E55A3}" type="pres">
      <dgm:prSet presAssocID="{B97593F6-CB39-4CD2-B1F1-0CAA2D5310C8}" presName="dummy" presStyleCnt="0"/>
      <dgm:spPr/>
    </dgm:pt>
    <dgm:pt modelId="{C34BA105-C49C-4804-B247-626D84C910C4}" type="pres">
      <dgm:prSet presAssocID="{B97593F6-CB39-4CD2-B1F1-0CAA2D5310C8}" presName="node" presStyleLbl="revTx" presStyleIdx="0" presStyleCnt="5" custScaleX="111846">
        <dgm:presLayoutVars>
          <dgm:bulletEnabled val="1"/>
        </dgm:presLayoutVars>
      </dgm:prSet>
      <dgm:spPr/>
    </dgm:pt>
    <dgm:pt modelId="{4DD8EEC2-4E51-43C4-9B4D-1D4E35147D9B}" type="pres">
      <dgm:prSet presAssocID="{7467369F-C78B-469E-B6DD-E45BE6638FF1}" presName="sibTrans" presStyleLbl="node1" presStyleIdx="0" presStyleCnt="5"/>
      <dgm:spPr/>
    </dgm:pt>
    <dgm:pt modelId="{555E5310-4ACF-47CD-823B-0A9EA9A31D20}" type="pres">
      <dgm:prSet presAssocID="{120BB7A5-CEDE-41A6-A15E-642A639E8DD7}" presName="dummy" presStyleCnt="0"/>
      <dgm:spPr/>
    </dgm:pt>
    <dgm:pt modelId="{61DE39D7-CCD2-4AC9-8721-3E6E317E42DB}" type="pres">
      <dgm:prSet presAssocID="{120BB7A5-CEDE-41A6-A15E-642A639E8DD7}" presName="node" presStyleLbl="revTx" presStyleIdx="1" presStyleCnt="5" custScaleX="294874">
        <dgm:presLayoutVars>
          <dgm:bulletEnabled val="1"/>
        </dgm:presLayoutVars>
      </dgm:prSet>
      <dgm:spPr/>
    </dgm:pt>
    <dgm:pt modelId="{CDF61C08-B07B-4AE1-BCE7-4518BD8EBE12}" type="pres">
      <dgm:prSet presAssocID="{A79731BE-AF71-4982-B647-5075BA6CA4ED}" presName="sibTrans" presStyleLbl="node1" presStyleIdx="1" presStyleCnt="5"/>
      <dgm:spPr/>
    </dgm:pt>
    <dgm:pt modelId="{CD977744-77A7-4F42-B163-DF96DE0D43B6}" type="pres">
      <dgm:prSet presAssocID="{58BC5D12-08AC-419F-A88A-F249267A63CB}" presName="dummy" presStyleCnt="0"/>
      <dgm:spPr/>
    </dgm:pt>
    <dgm:pt modelId="{9C6359FB-7412-4B05-9AFC-30DC9372B8EF}" type="pres">
      <dgm:prSet presAssocID="{58BC5D12-08AC-419F-A88A-F249267A63CB}" presName="node" presStyleLbl="revTx" presStyleIdx="2" presStyleCnt="5">
        <dgm:presLayoutVars>
          <dgm:bulletEnabled val="1"/>
        </dgm:presLayoutVars>
      </dgm:prSet>
      <dgm:spPr/>
    </dgm:pt>
    <dgm:pt modelId="{7FE24027-C0D9-43B8-BE17-19E6701776AD}" type="pres">
      <dgm:prSet presAssocID="{56E01CED-F5EC-47AD-92D8-19787B307027}" presName="sibTrans" presStyleLbl="node1" presStyleIdx="2" presStyleCnt="5"/>
      <dgm:spPr/>
    </dgm:pt>
    <dgm:pt modelId="{6AAA0110-5D85-478B-A17D-D755CF09A4D5}" type="pres">
      <dgm:prSet presAssocID="{62A41485-8B23-4F72-ADB2-93CBCADE6FE5}" presName="dummy" presStyleCnt="0"/>
      <dgm:spPr/>
    </dgm:pt>
    <dgm:pt modelId="{26FDDF2D-0536-4290-A46E-AFC02A3BBD9F}" type="pres">
      <dgm:prSet presAssocID="{62A41485-8B23-4F72-ADB2-93CBCADE6FE5}" presName="node" presStyleLbl="revTx" presStyleIdx="3" presStyleCnt="5" custScaleX="338486">
        <dgm:presLayoutVars>
          <dgm:bulletEnabled val="1"/>
        </dgm:presLayoutVars>
      </dgm:prSet>
      <dgm:spPr/>
    </dgm:pt>
    <dgm:pt modelId="{743E4DF2-CFC5-473D-99F6-8EAE4A122A3A}" type="pres">
      <dgm:prSet presAssocID="{55428B69-5A36-40CE-85DC-1BC127D1B712}" presName="sibTrans" presStyleLbl="node1" presStyleIdx="3" presStyleCnt="5"/>
      <dgm:spPr/>
    </dgm:pt>
    <dgm:pt modelId="{5ECAB057-BA09-4404-A208-8573231D2DD8}" type="pres">
      <dgm:prSet presAssocID="{C1AEE266-D674-4F76-AFFF-5ED2EFCCFA62}" presName="dummy" presStyleCnt="0"/>
      <dgm:spPr/>
    </dgm:pt>
    <dgm:pt modelId="{41B2B261-0E64-492D-9141-A282739B0218}" type="pres">
      <dgm:prSet presAssocID="{C1AEE266-D674-4F76-AFFF-5ED2EFCCFA62}" presName="node" presStyleLbl="revTx" presStyleIdx="4" presStyleCnt="5">
        <dgm:presLayoutVars>
          <dgm:bulletEnabled val="1"/>
        </dgm:presLayoutVars>
      </dgm:prSet>
      <dgm:spPr/>
    </dgm:pt>
    <dgm:pt modelId="{C9D48F97-52E4-4E69-98AE-09AF22B31B27}" type="pres">
      <dgm:prSet presAssocID="{44D4C078-9BA1-4E77-820C-20169E8ECCD1}" presName="sibTrans" presStyleLbl="node1" presStyleIdx="4" presStyleCnt="5"/>
      <dgm:spPr/>
    </dgm:pt>
  </dgm:ptLst>
  <dgm:cxnLst>
    <dgm:cxn modelId="{C68BB614-DB2F-40E7-AAB3-09F481AB6BE3}" type="presOf" srcId="{58BC5D12-08AC-419F-A88A-F249267A63CB}" destId="{9C6359FB-7412-4B05-9AFC-30DC9372B8EF}" srcOrd="0" destOrd="0" presId="urn:microsoft.com/office/officeart/2005/8/layout/cycle1"/>
    <dgm:cxn modelId="{3E1CE83F-8CA0-4C88-9964-50333ECE1AD2}" srcId="{20726742-552C-48E7-91C6-1166B831A768}" destId="{B97593F6-CB39-4CD2-B1F1-0CAA2D5310C8}" srcOrd="0" destOrd="0" parTransId="{D5D20276-ADA0-44A3-9E6A-83192D53E49C}" sibTransId="{7467369F-C78B-469E-B6DD-E45BE6638FF1}"/>
    <dgm:cxn modelId="{668F195F-67F8-49BA-B622-FD625BD83BCC}" type="presOf" srcId="{56E01CED-F5EC-47AD-92D8-19787B307027}" destId="{7FE24027-C0D9-43B8-BE17-19E6701776AD}" srcOrd="0" destOrd="0" presId="urn:microsoft.com/office/officeart/2005/8/layout/cycle1"/>
    <dgm:cxn modelId="{D2780662-7526-452C-B21F-989EDF93DF19}" srcId="{20726742-552C-48E7-91C6-1166B831A768}" destId="{62A41485-8B23-4F72-ADB2-93CBCADE6FE5}" srcOrd="3" destOrd="0" parTransId="{57DA475C-EB05-4507-B3DF-3F268BDB7995}" sibTransId="{55428B69-5A36-40CE-85DC-1BC127D1B712}"/>
    <dgm:cxn modelId="{E438D369-F798-4A45-B26F-9E31D45C97BD}" type="presOf" srcId="{7467369F-C78B-469E-B6DD-E45BE6638FF1}" destId="{4DD8EEC2-4E51-43C4-9B4D-1D4E35147D9B}" srcOrd="0" destOrd="0" presId="urn:microsoft.com/office/officeart/2005/8/layout/cycle1"/>
    <dgm:cxn modelId="{98CC8C6B-F3CF-41CD-9955-2B9FB814E909}" type="presOf" srcId="{55428B69-5A36-40CE-85DC-1BC127D1B712}" destId="{743E4DF2-CFC5-473D-99F6-8EAE4A122A3A}" srcOrd="0" destOrd="0" presId="urn:microsoft.com/office/officeart/2005/8/layout/cycle1"/>
    <dgm:cxn modelId="{2B914953-D862-46C2-A15E-53152F7FF610}" srcId="{20726742-552C-48E7-91C6-1166B831A768}" destId="{C1AEE266-D674-4F76-AFFF-5ED2EFCCFA62}" srcOrd="4" destOrd="0" parTransId="{7DCDD430-47BA-4C3A-8601-BC2BECF1A9D0}" sibTransId="{44D4C078-9BA1-4E77-820C-20169E8ECCD1}"/>
    <dgm:cxn modelId="{05C4CE77-0F86-4C9D-8566-69A76879A7F4}" type="presOf" srcId="{62A41485-8B23-4F72-ADB2-93CBCADE6FE5}" destId="{26FDDF2D-0536-4290-A46E-AFC02A3BBD9F}" srcOrd="0" destOrd="0" presId="urn:microsoft.com/office/officeart/2005/8/layout/cycle1"/>
    <dgm:cxn modelId="{C8A52C84-4A6D-450D-B05D-71D5321D2223}" type="presOf" srcId="{C1AEE266-D674-4F76-AFFF-5ED2EFCCFA62}" destId="{41B2B261-0E64-492D-9141-A282739B0218}" srcOrd="0" destOrd="0" presId="urn:microsoft.com/office/officeart/2005/8/layout/cycle1"/>
    <dgm:cxn modelId="{898C458A-BAB0-441A-A8C9-D4FCE4DD2EFC}" srcId="{20726742-552C-48E7-91C6-1166B831A768}" destId="{120BB7A5-CEDE-41A6-A15E-642A639E8DD7}" srcOrd="1" destOrd="0" parTransId="{6FF355F0-EB49-4AD2-BD07-7F765F8C68F3}" sibTransId="{A79731BE-AF71-4982-B647-5075BA6CA4ED}"/>
    <dgm:cxn modelId="{5761D8A2-4CFA-4BF7-9CBC-2991EBBFD39F}" type="presOf" srcId="{120BB7A5-CEDE-41A6-A15E-642A639E8DD7}" destId="{61DE39D7-CCD2-4AC9-8721-3E6E317E42DB}" srcOrd="0" destOrd="0" presId="urn:microsoft.com/office/officeart/2005/8/layout/cycle1"/>
    <dgm:cxn modelId="{248A51B4-48E4-4C49-BA78-4A407F8D61BF}" type="presOf" srcId="{20726742-552C-48E7-91C6-1166B831A768}" destId="{016CC892-78A9-4364-B64D-91114FEE5AA2}" srcOrd="0" destOrd="0" presId="urn:microsoft.com/office/officeart/2005/8/layout/cycle1"/>
    <dgm:cxn modelId="{469E93D2-26DB-4645-9AAB-C1510FA4ADD6}" type="presOf" srcId="{B97593F6-CB39-4CD2-B1F1-0CAA2D5310C8}" destId="{C34BA105-C49C-4804-B247-626D84C910C4}" srcOrd="0" destOrd="0" presId="urn:microsoft.com/office/officeart/2005/8/layout/cycle1"/>
    <dgm:cxn modelId="{C97D9CD2-66BB-4930-A55D-F456DDBA4862}" srcId="{20726742-552C-48E7-91C6-1166B831A768}" destId="{58BC5D12-08AC-419F-A88A-F249267A63CB}" srcOrd="2" destOrd="0" parTransId="{9DC0EA7E-B9E1-4A35-818C-62BCAD01134B}" sibTransId="{56E01CED-F5EC-47AD-92D8-19787B307027}"/>
    <dgm:cxn modelId="{5AB886F0-5CA7-42D8-B051-B0C39A64FD4C}" type="presOf" srcId="{A79731BE-AF71-4982-B647-5075BA6CA4ED}" destId="{CDF61C08-B07B-4AE1-BCE7-4518BD8EBE12}" srcOrd="0" destOrd="0" presId="urn:microsoft.com/office/officeart/2005/8/layout/cycle1"/>
    <dgm:cxn modelId="{81FC8EF8-E8F2-43C8-B0A1-AC251C687AAA}" type="presOf" srcId="{44D4C078-9BA1-4E77-820C-20169E8ECCD1}" destId="{C9D48F97-52E4-4E69-98AE-09AF22B31B27}" srcOrd="0" destOrd="0" presId="urn:microsoft.com/office/officeart/2005/8/layout/cycle1"/>
    <dgm:cxn modelId="{43D0BB54-C8AB-4250-8BED-2CDF96926137}" type="presParOf" srcId="{016CC892-78A9-4364-B64D-91114FEE5AA2}" destId="{5D563DBC-2E60-473F-98EF-146EBB6E55A3}" srcOrd="0" destOrd="0" presId="urn:microsoft.com/office/officeart/2005/8/layout/cycle1"/>
    <dgm:cxn modelId="{741C647C-7229-478C-9FB8-28060E7F0F0A}" type="presParOf" srcId="{016CC892-78A9-4364-B64D-91114FEE5AA2}" destId="{C34BA105-C49C-4804-B247-626D84C910C4}" srcOrd="1" destOrd="0" presId="urn:microsoft.com/office/officeart/2005/8/layout/cycle1"/>
    <dgm:cxn modelId="{41ED4633-E769-4A88-96B8-0B8539368CEB}" type="presParOf" srcId="{016CC892-78A9-4364-B64D-91114FEE5AA2}" destId="{4DD8EEC2-4E51-43C4-9B4D-1D4E35147D9B}" srcOrd="2" destOrd="0" presId="urn:microsoft.com/office/officeart/2005/8/layout/cycle1"/>
    <dgm:cxn modelId="{80B22689-8DDE-479E-A2E3-7BCF53921DD6}" type="presParOf" srcId="{016CC892-78A9-4364-B64D-91114FEE5AA2}" destId="{555E5310-4ACF-47CD-823B-0A9EA9A31D20}" srcOrd="3" destOrd="0" presId="urn:microsoft.com/office/officeart/2005/8/layout/cycle1"/>
    <dgm:cxn modelId="{E061E98E-080C-4FF4-8649-C083AB564588}" type="presParOf" srcId="{016CC892-78A9-4364-B64D-91114FEE5AA2}" destId="{61DE39D7-CCD2-4AC9-8721-3E6E317E42DB}" srcOrd="4" destOrd="0" presId="urn:microsoft.com/office/officeart/2005/8/layout/cycle1"/>
    <dgm:cxn modelId="{A3642709-D077-4DBE-9A59-44D995B3C718}" type="presParOf" srcId="{016CC892-78A9-4364-B64D-91114FEE5AA2}" destId="{CDF61C08-B07B-4AE1-BCE7-4518BD8EBE12}" srcOrd="5" destOrd="0" presId="urn:microsoft.com/office/officeart/2005/8/layout/cycle1"/>
    <dgm:cxn modelId="{20551324-F96F-41B1-A855-A5678B9CFA57}" type="presParOf" srcId="{016CC892-78A9-4364-B64D-91114FEE5AA2}" destId="{CD977744-77A7-4F42-B163-DF96DE0D43B6}" srcOrd="6" destOrd="0" presId="urn:microsoft.com/office/officeart/2005/8/layout/cycle1"/>
    <dgm:cxn modelId="{0FEE54A9-8841-45F5-BFF8-DD18A53AE300}" type="presParOf" srcId="{016CC892-78A9-4364-B64D-91114FEE5AA2}" destId="{9C6359FB-7412-4B05-9AFC-30DC9372B8EF}" srcOrd="7" destOrd="0" presId="urn:microsoft.com/office/officeart/2005/8/layout/cycle1"/>
    <dgm:cxn modelId="{57764B73-913F-4415-A437-4C7079B84BCA}" type="presParOf" srcId="{016CC892-78A9-4364-B64D-91114FEE5AA2}" destId="{7FE24027-C0D9-43B8-BE17-19E6701776AD}" srcOrd="8" destOrd="0" presId="urn:microsoft.com/office/officeart/2005/8/layout/cycle1"/>
    <dgm:cxn modelId="{D829B721-593D-4A30-80D5-5751F6842B0F}" type="presParOf" srcId="{016CC892-78A9-4364-B64D-91114FEE5AA2}" destId="{6AAA0110-5D85-478B-A17D-D755CF09A4D5}" srcOrd="9" destOrd="0" presId="urn:microsoft.com/office/officeart/2005/8/layout/cycle1"/>
    <dgm:cxn modelId="{CFB917A8-13D8-4B09-A967-F5C470F753C6}" type="presParOf" srcId="{016CC892-78A9-4364-B64D-91114FEE5AA2}" destId="{26FDDF2D-0536-4290-A46E-AFC02A3BBD9F}" srcOrd="10" destOrd="0" presId="urn:microsoft.com/office/officeart/2005/8/layout/cycle1"/>
    <dgm:cxn modelId="{D524D76F-B208-48F1-BB99-5243D4756F7A}" type="presParOf" srcId="{016CC892-78A9-4364-B64D-91114FEE5AA2}" destId="{743E4DF2-CFC5-473D-99F6-8EAE4A122A3A}" srcOrd="11" destOrd="0" presId="urn:microsoft.com/office/officeart/2005/8/layout/cycle1"/>
    <dgm:cxn modelId="{7118CD06-CAD7-4097-AA0F-C0AD30F889EC}" type="presParOf" srcId="{016CC892-78A9-4364-B64D-91114FEE5AA2}" destId="{5ECAB057-BA09-4404-A208-8573231D2DD8}" srcOrd="12" destOrd="0" presId="urn:microsoft.com/office/officeart/2005/8/layout/cycle1"/>
    <dgm:cxn modelId="{72399F68-90AF-4113-82D7-E86D0D1C6577}" type="presParOf" srcId="{016CC892-78A9-4364-B64D-91114FEE5AA2}" destId="{41B2B261-0E64-492D-9141-A282739B0218}" srcOrd="13" destOrd="0" presId="urn:microsoft.com/office/officeart/2005/8/layout/cycle1"/>
    <dgm:cxn modelId="{6B6050EE-7D85-469C-B9EC-06B07A9CE3F3}" type="presParOf" srcId="{016CC892-78A9-4364-B64D-91114FEE5AA2}" destId="{C9D48F97-52E4-4E69-98AE-09AF22B31B27}"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BA105-C49C-4804-B247-626D84C910C4}">
      <dsp:nvSpPr>
        <dsp:cNvPr id="0" name=""/>
        <dsp:cNvSpPr/>
      </dsp:nvSpPr>
      <dsp:spPr>
        <a:xfrm>
          <a:off x="4393336" y="33178"/>
          <a:ext cx="1278876" cy="1143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rPr>
            <a:t>Policía judicial</a:t>
          </a:r>
        </a:p>
      </dsp:txBody>
      <dsp:txXfrm>
        <a:off x="4393336" y="33178"/>
        <a:ext cx="1278876" cy="1143426"/>
      </dsp:txXfrm>
    </dsp:sp>
    <dsp:sp modelId="{4DD8EEC2-4E51-43C4-9B4D-1D4E35147D9B}">
      <dsp:nvSpPr>
        <dsp:cNvPr id="0" name=""/>
        <dsp:cNvSpPr/>
      </dsp:nvSpPr>
      <dsp:spPr>
        <a:xfrm>
          <a:off x="1768769" y="-206"/>
          <a:ext cx="4290232" cy="4290232"/>
        </a:xfrm>
        <a:prstGeom prst="circularArrow">
          <a:avLst>
            <a:gd name="adj1" fmla="val 5197"/>
            <a:gd name="adj2" fmla="val 335691"/>
            <a:gd name="adj3" fmla="val 21294146"/>
            <a:gd name="adj4" fmla="val 19765446"/>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DE39D7-CCD2-4AC9-8721-3E6E317E42DB}">
      <dsp:nvSpPr>
        <dsp:cNvPr id="0" name=""/>
        <dsp:cNvSpPr/>
      </dsp:nvSpPr>
      <dsp:spPr>
        <a:xfrm>
          <a:off x="4038453" y="2161431"/>
          <a:ext cx="3371666" cy="1143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rPr>
            <a:t>Instituto de Medicina Legal y Hospital Materno infantil</a:t>
          </a:r>
        </a:p>
      </dsp:txBody>
      <dsp:txXfrm>
        <a:off x="4038453" y="2161431"/>
        <a:ext cx="3371666" cy="1143426"/>
      </dsp:txXfrm>
    </dsp:sp>
    <dsp:sp modelId="{CDF61C08-B07B-4AE1-BCE7-4518BD8EBE12}">
      <dsp:nvSpPr>
        <dsp:cNvPr id="0" name=""/>
        <dsp:cNvSpPr/>
      </dsp:nvSpPr>
      <dsp:spPr>
        <a:xfrm>
          <a:off x="1768769" y="-206"/>
          <a:ext cx="4290232" cy="4290232"/>
        </a:xfrm>
        <a:prstGeom prst="circularArrow">
          <a:avLst>
            <a:gd name="adj1" fmla="val 5197"/>
            <a:gd name="adj2" fmla="val 335691"/>
            <a:gd name="adj3" fmla="val 4015636"/>
            <a:gd name="adj4" fmla="val 2252572"/>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359FB-7412-4B05-9AFC-30DC9372B8EF}">
      <dsp:nvSpPr>
        <dsp:cNvPr id="0" name=""/>
        <dsp:cNvSpPr/>
      </dsp:nvSpPr>
      <dsp:spPr>
        <a:xfrm>
          <a:off x="3342173" y="3476764"/>
          <a:ext cx="1143426" cy="1143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rPr>
            <a:t>Fiscal </a:t>
          </a:r>
        </a:p>
        <a:p>
          <a:pPr marL="0" lvl="0" indent="0" algn="ctr" defTabSz="889000">
            <a:lnSpc>
              <a:spcPct val="90000"/>
            </a:lnSpc>
            <a:spcBef>
              <a:spcPct val="0"/>
            </a:spcBef>
            <a:spcAft>
              <a:spcPct val="35000"/>
            </a:spcAft>
            <a:buNone/>
          </a:pPr>
          <a:r>
            <a:rPr lang="es-ES" sz="2000" b="1" kern="1200" dirty="0">
              <a:solidFill>
                <a:schemeClr val="bg1"/>
              </a:solidFill>
            </a:rPr>
            <a:t>de  Menores</a:t>
          </a:r>
        </a:p>
      </dsp:txBody>
      <dsp:txXfrm>
        <a:off x="3342173" y="3476764"/>
        <a:ext cx="1143426" cy="1143426"/>
      </dsp:txXfrm>
    </dsp:sp>
    <dsp:sp modelId="{7FE24027-C0D9-43B8-BE17-19E6701776AD}">
      <dsp:nvSpPr>
        <dsp:cNvPr id="0" name=""/>
        <dsp:cNvSpPr/>
      </dsp:nvSpPr>
      <dsp:spPr>
        <a:xfrm>
          <a:off x="1768769" y="-206"/>
          <a:ext cx="4290232" cy="4290232"/>
        </a:xfrm>
        <a:prstGeom prst="circularArrow">
          <a:avLst>
            <a:gd name="adj1" fmla="val 5197"/>
            <a:gd name="adj2" fmla="val 335691"/>
            <a:gd name="adj3" fmla="val 8211737"/>
            <a:gd name="adj4" fmla="val 6448673"/>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FDDF2D-0536-4290-A46E-AFC02A3BBD9F}">
      <dsp:nvSpPr>
        <dsp:cNvPr id="0" name=""/>
        <dsp:cNvSpPr/>
      </dsp:nvSpPr>
      <dsp:spPr>
        <a:xfrm>
          <a:off x="168317" y="2161431"/>
          <a:ext cx="3870337" cy="1143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rPr>
            <a:t>Juzgado de violencia contra la infancia y la adolescencia </a:t>
          </a:r>
        </a:p>
      </dsp:txBody>
      <dsp:txXfrm>
        <a:off x="168317" y="2161431"/>
        <a:ext cx="3870337" cy="1143426"/>
      </dsp:txXfrm>
    </dsp:sp>
    <dsp:sp modelId="{743E4DF2-CFC5-473D-99F6-8EAE4A122A3A}">
      <dsp:nvSpPr>
        <dsp:cNvPr id="0" name=""/>
        <dsp:cNvSpPr/>
      </dsp:nvSpPr>
      <dsp:spPr>
        <a:xfrm>
          <a:off x="1768769" y="-206"/>
          <a:ext cx="4290232" cy="4290232"/>
        </a:xfrm>
        <a:prstGeom prst="circularArrow">
          <a:avLst>
            <a:gd name="adj1" fmla="val 5197"/>
            <a:gd name="adj2" fmla="val 335691"/>
            <a:gd name="adj3" fmla="val 12298863"/>
            <a:gd name="adj4" fmla="val 10770163"/>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2B261-0E64-492D-9141-A282739B0218}">
      <dsp:nvSpPr>
        <dsp:cNvPr id="0" name=""/>
        <dsp:cNvSpPr/>
      </dsp:nvSpPr>
      <dsp:spPr>
        <a:xfrm>
          <a:off x="2223284" y="33178"/>
          <a:ext cx="1143426" cy="1143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rPr>
            <a:t>FFCCSSE</a:t>
          </a:r>
        </a:p>
      </dsp:txBody>
      <dsp:txXfrm>
        <a:off x="2223284" y="33178"/>
        <a:ext cx="1143426" cy="1143426"/>
      </dsp:txXfrm>
    </dsp:sp>
    <dsp:sp modelId="{C9D48F97-52E4-4E69-98AE-09AF22B31B27}">
      <dsp:nvSpPr>
        <dsp:cNvPr id="0" name=""/>
        <dsp:cNvSpPr/>
      </dsp:nvSpPr>
      <dsp:spPr>
        <a:xfrm>
          <a:off x="1768769" y="-206"/>
          <a:ext cx="4290232" cy="4290232"/>
        </a:xfrm>
        <a:prstGeom prst="circularArrow">
          <a:avLst>
            <a:gd name="adj1" fmla="val 5197"/>
            <a:gd name="adj2" fmla="val 335691"/>
            <a:gd name="adj3" fmla="val 16739599"/>
            <a:gd name="adj4" fmla="val 15197688"/>
            <a:gd name="adj5" fmla="val 606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85D16A-311D-4224-9C20-0F0294DEACB9}" type="datetimeFigureOut">
              <a:rPr lang="es-ES" smtClean="0"/>
              <a:t>10/06/2024</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79BF0B-4D03-4199-9B67-787B1E171A83}" type="slidenum">
              <a:rPr lang="es-ES" smtClean="0"/>
              <a:t>‹Nº›</a:t>
            </a:fld>
            <a:endParaRPr lang="es-ES"/>
          </a:p>
        </p:txBody>
      </p:sp>
    </p:spTree>
    <p:extLst>
      <p:ext uri="{BB962C8B-B14F-4D97-AF65-F5344CB8AC3E}">
        <p14:creationId xmlns:p14="http://schemas.microsoft.com/office/powerpoint/2010/main" val="1151953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77288-93B6-4884-A437-6A3E4FD52DC1}" type="datetimeFigureOut">
              <a:rPr lang="es-ES" smtClean="0"/>
              <a:t>10/06/2024</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A46E7-55A5-4ACB-B0F8-EE5A7E4D6027}" type="slidenum">
              <a:rPr lang="es-ES" smtClean="0"/>
              <a:t>‹Nº›</a:t>
            </a:fld>
            <a:endParaRPr lang="es-ES"/>
          </a:p>
        </p:txBody>
      </p:sp>
    </p:spTree>
    <p:extLst>
      <p:ext uri="{BB962C8B-B14F-4D97-AF65-F5344CB8AC3E}">
        <p14:creationId xmlns:p14="http://schemas.microsoft.com/office/powerpoint/2010/main" val="761466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p:cNvSpPr>
            <a:spLocks noGrp="1"/>
          </p:cNvSpPr>
          <p:nvPr>
            <p:ph type="ctrTitle" idx="4294967295"/>
          </p:nvPr>
        </p:nvSpPr>
        <p:spPr>
          <a:xfrm>
            <a:off x="3657601" y="613186"/>
            <a:ext cx="4916244" cy="3571539"/>
          </a:xfrm>
          <a:prstGeom prst="rect">
            <a:avLst/>
          </a:prstGeom>
        </p:spPr>
        <p:txBody>
          <a:bodyPr anchor="t">
            <a:normAutofit/>
          </a:bodyPr>
          <a:lstStyle/>
          <a:p>
            <a:pPr algn="l"/>
            <a:r>
              <a:rPr lang="es-ES" sz="6000" b="1">
                <a:solidFill>
                  <a:srgbClr val="53565A"/>
                </a:solidFill>
                <a:latin typeface="Arial" panose="020B0604020202020204" pitchFamily="34" charset="0"/>
                <a:cs typeface="Arial" panose="020B0604020202020204" pitchFamily="34" charset="0"/>
              </a:rPr>
              <a:t>Haga clic para modificar el estilo de título del patrón</a:t>
            </a:r>
            <a:endParaRPr lang="es-ES" sz="6000" b="1" dirty="0">
              <a:solidFill>
                <a:srgbClr val="53565A"/>
              </a:solidFill>
              <a:latin typeface="Arial" panose="020B0604020202020204" pitchFamily="34" charset="0"/>
              <a:cs typeface="Arial" panose="020B0604020202020204" pitchFamily="34" charset="0"/>
            </a:endParaRPr>
          </a:p>
        </p:txBody>
      </p:sp>
      <p:sp>
        <p:nvSpPr>
          <p:cNvPr id="8" name="Subtítulo 2"/>
          <p:cNvSpPr>
            <a:spLocks noGrp="1"/>
          </p:cNvSpPr>
          <p:nvPr>
            <p:ph type="subTitle" idx="4294967295"/>
          </p:nvPr>
        </p:nvSpPr>
        <p:spPr>
          <a:xfrm>
            <a:off x="3657599" y="4839167"/>
            <a:ext cx="4916245" cy="1099054"/>
          </a:xfrm>
          <a:prstGeom prst="rect">
            <a:avLst/>
          </a:prstGeom>
        </p:spPr>
        <p:txBody>
          <a:bodyPr>
            <a:normAutofit/>
          </a:bodyPr>
          <a:lstStyle/>
          <a:p>
            <a:pPr algn="l"/>
            <a:r>
              <a:rPr lang="es-ES" sz="2800">
                <a:solidFill>
                  <a:schemeClr val="bg1"/>
                </a:solidFill>
                <a:latin typeface="Arial" panose="020B0604020202020204" pitchFamily="34" charset="0"/>
                <a:cs typeface="Arial" panose="020B0604020202020204" pitchFamily="34" charset="0"/>
              </a:rPr>
              <a:t>Haga clic para editar el estilo de subtítulo del patrón</a:t>
            </a:r>
            <a:endParaRPr lang="es-E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648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p:cNvSpPr>
            <a:spLocks noGrp="1"/>
          </p:cNvSpPr>
          <p:nvPr>
            <p:ph type="dt" sz="half" idx="10"/>
          </p:nvPr>
        </p:nvSpPr>
        <p:spPr>
          <a:xfrm>
            <a:off x="682437" y="6356351"/>
            <a:ext cx="2057400" cy="365125"/>
          </a:xfrm>
          <a:prstGeom prst="rect">
            <a:avLst/>
          </a:prstGeom>
        </p:spPr>
        <p:txBody>
          <a:bodyPr/>
          <a:lstStyle/>
          <a:p>
            <a:fld id="{64F5BA75-53B8-4DBC-B0A2-4922E19FDB18}" type="datetimeFigureOut">
              <a:rPr lang="es-ES" smtClean="0"/>
              <a:t>10/06/2024</a:t>
            </a:fld>
            <a:endParaRPr lang="es-ES"/>
          </a:p>
        </p:txBody>
      </p:sp>
      <p:sp>
        <p:nvSpPr>
          <p:cNvPr id="6" name="Marcador de número de diapositiva 5"/>
          <p:cNvSpPr>
            <a:spLocks noGrp="1"/>
          </p:cNvSpPr>
          <p:nvPr>
            <p:ph type="sldNum" sz="quarter" idx="12"/>
          </p:nvPr>
        </p:nvSpPr>
        <p:spPr>
          <a:xfrm>
            <a:off x="6516444" y="6356351"/>
            <a:ext cx="2057400" cy="365125"/>
          </a:xfrm>
          <a:prstGeom prst="rect">
            <a:avLst/>
          </a:prstGeom>
        </p:spPr>
        <p:txBody>
          <a:bodyPr/>
          <a:lstStyle>
            <a:lvl1pPr>
              <a:defRPr>
                <a:solidFill>
                  <a:schemeClr val="bg1"/>
                </a:solidFill>
              </a:defRPr>
            </a:lvl1pPr>
          </a:lstStyle>
          <a:p>
            <a:fld id="{B6F1BFF8-0D5A-496D-ADA8-52088118885C}" type="slidenum">
              <a:rPr lang="es-ES" smtClean="0"/>
              <a:pPr/>
              <a:t>‹Nº›</a:t>
            </a:fld>
            <a:endParaRPr lang="es-ES" dirty="0"/>
          </a:p>
        </p:txBody>
      </p:sp>
      <p:sp>
        <p:nvSpPr>
          <p:cNvPr id="7" name="Título 1"/>
          <p:cNvSpPr>
            <a:spLocks noGrp="1"/>
          </p:cNvSpPr>
          <p:nvPr>
            <p:ph type="ctrTitle" idx="4294967295"/>
          </p:nvPr>
        </p:nvSpPr>
        <p:spPr>
          <a:xfrm>
            <a:off x="3657601" y="613186"/>
            <a:ext cx="4916244" cy="3571539"/>
          </a:xfrm>
          <a:prstGeom prst="rect">
            <a:avLst/>
          </a:prstGeom>
        </p:spPr>
        <p:txBody>
          <a:bodyPr anchor="t">
            <a:normAutofit/>
          </a:bodyPr>
          <a:lstStyle/>
          <a:p>
            <a:pPr algn="l"/>
            <a:r>
              <a:rPr lang="es-ES" sz="6000" b="1">
                <a:solidFill>
                  <a:srgbClr val="53565A"/>
                </a:solidFill>
                <a:latin typeface="Arial" panose="020B0604020202020204" pitchFamily="34" charset="0"/>
                <a:cs typeface="Arial" panose="020B0604020202020204" pitchFamily="34" charset="0"/>
              </a:rPr>
              <a:t>Haga clic para modificar el estilo de título del patrón</a:t>
            </a:r>
            <a:endParaRPr lang="es-ES" sz="6000" b="1" dirty="0">
              <a:solidFill>
                <a:srgbClr val="53565A"/>
              </a:solidFill>
              <a:latin typeface="Arial" panose="020B0604020202020204" pitchFamily="34" charset="0"/>
              <a:cs typeface="Arial" panose="020B0604020202020204" pitchFamily="34" charset="0"/>
            </a:endParaRPr>
          </a:p>
        </p:txBody>
      </p:sp>
      <p:sp>
        <p:nvSpPr>
          <p:cNvPr id="8" name="Subtítulo 2"/>
          <p:cNvSpPr>
            <a:spLocks noGrp="1"/>
          </p:cNvSpPr>
          <p:nvPr>
            <p:ph type="subTitle" idx="4294967295"/>
          </p:nvPr>
        </p:nvSpPr>
        <p:spPr>
          <a:xfrm>
            <a:off x="3657599" y="4839167"/>
            <a:ext cx="4916245" cy="1099054"/>
          </a:xfrm>
          <a:prstGeom prst="rect">
            <a:avLst/>
          </a:prstGeom>
        </p:spPr>
        <p:txBody>
          <a:bodyPr>
            <a:normAutofit/>
          </a:bodyPr>
          <a:lstStyle/>
          <a:p>
            <a:pPr algn="l"/>
            <a:r>
              <a:rPr lang="es-ES" sz="2800">
                <a:solidFill>
                  <a:schemeClr val="bg1"/>
                </a:solidFill>
                <a:latin typeface="Arial" panose="020B0604020202020204" pitchFamily="34" charset="0"/>
                <a:cs typeface="Arial" panose="020B0604020202020204" pitchFamily="34" charset="0"/>
              </a:rPr>
              <a:t>Haga clic para editar el estilo de subtítulo del patrón</a:t>
            </a:r>
            <a:endParaRPr lang="es-E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9343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59106" y="203761"/>
            <a:ext cx="6256244"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s-ES"/>
              <a:t>Haga clic para modificar el estilo de título del patrón</a:t>
            </a:r>
            <a:endParaRPr lang="es-ES" dirty="0"/>
          </a:p>
        </p:txBody>
      </p:sp>
      <p:sp>
        <p:nvSpPr>
          <p:cNvPr id="3" name="Marcador de contenido 2"/>
          <p:cNvSpPr>
            <a:spLocks noGrp="1"/>
          </p:cNvSpPr>
          <p:nvPr>
            <p:ph idx="1"/>
          </p:nvPr>
        </p:nvSpPr>
        <p:spPr>
          <a:xfrm>
            <a:off x="505609" y="1825625"/>
            <a:ext cx="8009741"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Marcador de fecha 3"/>
          <p:cNvSpPr>
            <a:spLocks noGrp="1"/>
          </p:cNvSpPr>
          <p:nvPr>
            <p:ph type="dt" sz="half" idx="10"/>
          </p:nvPr>
        </p:nvSpPr>
        <p:spPr>
          <a:xfrm>
            <a:off x="505609" y="6480699"/>
            <a:ext cx="2057400" cy="365125"/>
          </a:xfrm>
          <a:prstGeom prst="rect">
            <a:avLst/>
          </a:prstGeom>
        </p:spPr>
        <p:txBody>
          <a:bodyPr/>
          <a:lstStyle/>
          <a:p>
            <a:fld id="{64F5BA75-53B8-4DBC-B0A2-4922E19FDB18}" type="datetimeFigureOut">
              <a:rPr lang="es-ES" smtClean="0"/>
              <a:t>10/06/2024</a:t>
            </a:fld>
            <a:endParaRPr lang="es-ES" dirty="0"/>
          </a:p>
        </p:txBody>
      </p:sp>
      <p:sp>
        <p:nvSpPr>
          <p:cNvPr id="5" name="Marcador de pie de página 4"/>
          <p:cNvSpPr>
            <a:spLocks noGrp="1"/>
          </p:cNvSpPr>
          <p:nvPr>
            <p:ph type="ftr" sz="quarter" idx="11"/>
          </p:nvPr>
        </p:nvSpPr>
        <p:spPr>
          <a:xfrm>
            <a:off x="3028950" y="6480699"/>
            <a:ext cx="30861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457950" y="6480699"/>
            <a:ext cx="2057400" cy="365125"/>
          </a:xfrm>
          <a:prstGeom prst="rect">
            <a:avLst/>
          </a:prstGeom>
        </p:spPr>
        <p:txBody>
          <a:bodyPr/>
          <a:lstStyle>
            <a:lvl1pPr>
              <a:defRPr>
                <a:solidFill>
                  <a:schemeClr val="bg1"/>
                </a:solidFill>
              </a:defRPr>
            </a:lvl1pPr>
          </a:lstStyle>
          <a:p>
            <a:fld id="{B6F1BFF8-0D5A-496D-ADA8-52088118885C}" type="slidenum">
              <a:rPr lang="es-ES" smtClean="0"/>
              <a:pPr/>
              <a:t>‹Nº›</a:t>
            </a:fld>
            <a:endParaRPr lang="es-ES" dirty="0"/>
          </a:p>
        </p:txBody>
      </p:sp>
    </p:spTree>
    <p:extLst>
      <p:ext uri="{BB962C8B-B14F-4D97-AF65-F5344CB8AC3E}">
        <p14:creationId xmlns:p14="http://schemas.microsoft.com/office/powerpoint/2010/main" val="2097408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59106" y="203761"/>
            <a:ext cx="6256244"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s-ES"/>
              <a:t>Haga clic para modificar el estilo de título del patrón</a:t>
            </a:r>
            <a:endParaRPr lang="es-ES" dirty="0"/>
          </a:p>
        </p:txBody>
      </p:sp>
      <p:sp>
        <p:nvSpPr>
          <p:cNvPr id="3" name="Marcador de contenido 2"/>
          <p:cNvSpPr>
            <a:spLocks noGrp="1"/>
          </p:cNvSpPr>
          <p:nvPr>
            <p:ph idx="1"/>
          </p:nvPr>
        </p:nvSpPr>
        <p:spPr>
          <a:xfrm>
            <a:off x="505609" y="1825625"/>
            <a:ext cx="8009741"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Marcador de fecha 3"/>
          <p:cNvSpPr>
            <a:spLocks noGrp="1"/>
          </p:cNvSpPr>
          <p:nvPr>
            <p:ph type="dt" sz="half" idx="10"/>
          </p:nvPr>
        </p:nvSpPr>
        <p:spPr>
          <a:xfrm>
            <a:off x="505609" y="6480699"/>
            <a:ext cx="2057400" cy="365125"/>
          </a:xfrm>
          <a:prstGeom prst="rect">
            <a:avLst/>
          </a:prstGeom>
        </p:spPr>
        <p:txBody>
          <a:bodyPr/>
          <a:lstStyle/>
          <a:p>
            <a:fld id="{64F5BA75-53B8-4DBC-B0A2-4922E19FDB18}" type="datetimeFigureOut">
              <a:rPr lang="es-ES" smtClean="0"/>
              <a:t>10/06/2024</a:t>
            </a:fld>
            <a:endParaRPr lang="es-ES" dirty="0"/>
          </a:p>
        </p:txBody>
      </p:sp>
      <p:sp>
        <p:nvSpPr>
          <p:cNvPr id="5" name="Marcador de pie de página 4"/>
          <p:cNvSpPr>
            <a:spLocks noGrp="1"/>
          </p:cNvSpPr>
          <p:nvPr>
            <p:ph type="ftr" sz="quarter" idx="11"/>
          </p:nvPr>
        </p:nvSpPr>
        <p:spPr>
          <a:xfrm>
            <a:off x="3028950" y="6480699"/>
            <a:ext cx="30861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457950" y="6480699"/>
            <a:ext cx="2057400" cy="365125"/>
          </a:xfrm>
          <a:prstGeom prst="rect">
            <a:avLst/>
          </a:prstGeom>
        </p:spPr>
        <p:txBody>
          <a:bodyPr/>
          <a:lstStyle>
            <a:lvl1pPr>
              <a:defRPr>
                <a:solidFill>
                  <a:schemeClr val="bg1"/>
                </a:solidFill>
              </a:defRPr>
            </a:lvl1pPr>
          </a:lstStyle>
          <a:p>
            <a:fld id="{B6F1BFF8-0D5A-496D-ADA8-52088118885C}" type="slidenum">
              <a:rPr lang="es-ES" smtClean="0"/>
              <a:pPr/>
              <a:t>‹Nº›</a:t>
            </a:fld>
            <a:endParaRPr lang="es-ES" dirty="0"/>
          </a:p>
        </p:txBody>
      </p:sp>
    </p:spTree>
    <p:extLst>
      <p:ext uri="{BB962C8B-B14F-4D97-AF65-F5344CB8AC3E}">
        <p14:creationId xmlns:p14="http://schemas.microsoft.com/office/powerpoint/2010/main" val="323308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59106" y="203761"/>
            <a:ext cx="6256244" cy="1325563"/>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r>
              <a:rPr lang="es-ES"/>
              <a:t>Haga clic para modificar el estilo de título del patrón</a:t>
            </a:r>
            <a:endParaRPr lang="es-ES" dirty="0"/>
          </a:p>
        </p:txBody>
      </p:sp>
      <p:sp>
        <p:nvSpPr>
          <p:cNvPr id="3" name="Marcador de contenido 2"/>
          <p:cNvSpPr>
            <a:spLocks noGrp="1"/>
          </p:cNvSpPr>
          <p:nvPr>
            <p:ph idx="1"/>
          </p:nvPr>
        </p:nvSpPr>
        <p:spPr>
          <a:xfrm>
            <a:off x="505609" y="1825625"/>
            <a:ext cx="8009741"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Marcador de fecha 3"/>
          <p:cNvSpPr>
            <a:spLocks noGrp="1"/>
          </p:cNvSpPr>
          <p:nvPr>
            <p:ph type="dt" sz="half" idx="10"/>
          </p:nvPr>
        </p:nvSpPr>
        <p:spPr>
          <a:xfrm>
            <a:off x="505609" y="6480699"/>
            <a:ext cx="2057400" cy="365125"/>
          </a:xfrm>
          <a:prstGeom prst="rect">
            <a:avLst/>
          </a:prstGeom>
        </p:spPr>
        <p:txBody>
          <a:bodyPr/>
          <a:lstStyle/>
          <a:p>
            <a:fld id="{64F5BA75-53B8-4DBC-B0A2-4922E19FDB18}" type="datetimeFigureOut">
              <a:rPr lang="es-ES" smtClean="0"/>
              <a:t>10/06/2024</a:t>
            </a:fld>
            <a:endParaRPr lang="es-ES" dirty="0"/>
          </a:p>
        </p:txBody>
      </p:sp>
      <p:sp>
        <p:nvSpPr>
          <p:cNvPr id="5" name="Marcador de pie de página 4"/>
          <p:cNvSpPr>
            <a:spLocks noGrp="1"/>
          </p:cNvSpPr>
          <p:nvPr>
            <p:ph type="ftr" sz="quarter" idx="11"/>
          </p:nvPr>
        </p:nvSpPr>
        <p:spPr>
          <a:xfrm>
            <a:off x="3028950" y="6480699"/>
            <a:ext cx="30861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457950" y="6480699"/>
            <a:ext cx="2057400" cy="365125"/>
          </a:xfrm>
          <a:prstGeom prst="rect">
            <a:avLst/>
          </a:prstGeom>
        </p:spPr>
        <p:txBody>
          <a:bodyPr/>
          <a:lstStyle>
            <a:lvl1pPr>
              <a:defRPr>
                <a:solidFill>
                  <a:schemeClr val="bg1"/>
                </a:solidFill>
              </a:defRPr>
            </a:lvl1pPr>
          </a:lstStyle>
          <a:p>
            <a:fld id="{B6F1BFF8-0D5A-496D-ADA8-52088118885C}" type="slidenum">
              <a:rPr lang="es-ES" smtClean="0"/>
              <a:pPr/>
              <a:t>‹Nº›</a:t>
            </a:fld>
            <a:endParaRPr lang="es-ES" dirty="0"/>
          </a:p>
        </p:txBody>
      </p:sp>
    </p:spTree>
    <p:extLst>
      <p:ext uri="{BB962C8B-B14F-4D97-AF65-F5344CB8AC3E}">
        <p14:creationId xmlns:p14="http://schemas.microsoft.com/office/powerpoint/2010/main" val="751465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3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59106" y="203761"/>
            <a:ext cx="6256244" cy="1325563"/>
          </a:xfrm>
          <a:prstGeom prst="rect">
            <a:avLst/>
          </a:prstGeom>
        </p:spPr>
        <p:txBody>
          <a:bodyPr/>
          <a:lstStyle>
            <a:lvl1pPr>
              <a:defRPr b="1">
                <a:solidFill>
                  <a:srgbClr val="FFB81C"/>
                </a:solidFill>
                <a:latin typeface="Arial" panose="020B0604020202020204" pitchFamily="34" charset="0"/>
                <a:cs typeface="Arial" panose="020B0604020202020204" pitchFamily="34" charset="0"/>
              </a:defRPr>
            </a:lvl1pPr>
          </a:lstStyle>
          <a:p>
            <a:r>
              <a:rPr lang="es-ES"/>
              <a:t>Haga clic para modificar el estilo de título del patrón</a:t>
            </a:r>
            <a:endParaRPr lang="es-ES" dirty="0"/>
          </a:p>
        </p:txBody>
      </p:sp>
      <p:sp>
        <p:nvSpPr>
          <p:cNvPr id="3" name="Marcador de contenido 2"/>
          <p:cNvSpPr>
            <a:spLocks noGrp="1"/>
          </p:cNvSpPr>
          <p:nvPr>
            <p:ph idx="1"/>
          </p:nvPr>
        </p:nvSpPr>
        <p:spPr>
          <a:xfrm>
            <a:off x="505609" y="1825625"/>
            <a:ext cx="8009741"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Marcador de fecha 3"/>
          <p:cNvSpPr>
            <a:spLocks noGrp="1"/>
          </p:cNvSpPr>
          <p:nvPr>
            <p:ph type="dt" sz="half" idx="10"/>
          </p:nvPr>
        </p:nvSpPr>
        <p:spPr>
          <a:xfrm>
            <a:off x="505609" y="6480699"/>
            <a:ext cx="2057400" cy="365125"/>
          </a:xfrm>
          <a:prstGeom prst="rect">
            <a:avLst/>
          </a:prstGeom>
        </p:spPr>
        <p:txBody>
          <a:bodyPr/>
          <a:lstStyle/>
          <a:p>
            <a:fld id="{64F5BA75-53B8-4DBC-B0A2-4922E19FDB18}" type="datetimeFigureOut">
              <a:rPr lang="es-ES" smtClean="0"/>
              <a:t>10/06/2024</a:t>
            </a:fld>
            <a:endParaRPr lang="es-ES" dirty="0"/>
          </a:p>
        </p:txBody>
      </p:sp>
      <p:sp>
        <p:nvSpPr>
          <p:cNvPr id="5" name="Marcador de pie de página 4"/>
          <p:cNvSpPr>
            <a:spLocks noGrp="1"/>
          </p:cNvSpPr>
          <p:nvPr>
            <p:ph type="ftr" sz="quarter" idx="11"/>
          </p:nvPr>
        </p:nvSpPr>
        <p:spPr>
          <a:xfrm>
            <a:off x="3028950" y="6480699"/>
            <a:ext cx="30861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457950" y="6480699"/>
            <a:ext cx="2057400" cy="365125"/>
          </a:xfrm>
          <a:prstGeom prst="rect">
            <a:avLst/>
          </a:prstGeom>
        </p:spPr>
        <p:txBody>
          <a:bodyPr/>
          <a:lstStyle>
            <a:lvl1pPr>
              <a:defRPr>
                <a:solidFill>
                  <a:schemeClr val="bg1"/>
                </a:solidFill>
              </a:defRPr>
            </a:lvl1pPr>
          </a:lstStyle>
          <a:p>
            <a:fld id="{B6F1BFF8-0D5A-496D-ADA8-52088118885C}" type="slidenum">
              <a:rPr lang="es-ES" smtClean="0"/>
              <a:pPr/>
              <a:t>‹Nº›</a:t>
            </a:fld>
            <a:endParaRPr lang="es-ES" dirty="0"/>
          </a:p>
        </p:txBody>
      </p:sp>
    </p:spTree>
    <p:extLst>
      <p:ext uri="{BB962C8B-B14F-4D97-AF65-F5344CB8AC3E}">
        <p14:creationId xmlns:p14="http://schemas.microsoft.com/office/powerpoint/2010/main" val="3853489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59106" y="203761"/>
            <a:ext cx="6256244" cy="1325563"/>
          </a:xfrm>
          <a:prstGeom prst="rect">
            <a:avLst/>
          </a:prstGeom>
        </p:spPr>
        <p:txBody>
          <a:bodyPr/>
          <a:lstStyle>
            <a:lvl1pPr>
              <a:defRPr b="1">
                <a:solidFill>
                  <a:schemeClr val="bg1"/>
                </a:solidFill>
                <a:latin typeface="Arial" panose="020B0604020202020204" pitchFamily="34" charset="0"/>
                <a:cs typeface="Arial" panose="020B0604020202020204" pitchFamily="34" charset="0"/>
              </a:defRPr>
            </a:lvl1pPr>
          </a:lstStyle>
          <a:p>
            <a:r>
              <a:rPr lang="es-ES"/>
              <a:t>Haga clic para modificar el estilo de título del patrón</a:t>
            </a:r>
            <a:endParaRPr lang="es-ES" dirty="0"/>
          </a:p>
        </p:txBody>
      </p:sp>
      <p:sp>
        <p:nvSpPr>
          <p:cNvPr id="3" name="Marcador de contenido 2"/>
          <p:cNvSpPr>
            <a:spLocks noGrp="1"/>
          </p:cNvSpPr>
          <p:nvPr>
            <p:ph idx="1"/>
          </p:nvPr>
        </p:nvSpPr>
        <p:spPr>
          <a:xfrm>
            <a:off x="505609" y="1825625"/>
            <a:ext cx="8009741" cy="435133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Marcador de fecha 3"/>
          <p:cNvSpPr>
            <a:spLocks noGrp="1"/>
          </p:cNvSpPr>
          <p:nvPr>
            <p:ph type="dt" sz="half" idx="10"/>
          </p:nvPr>
        </p:nvSpPr>
        <p:spPr>
          <a:xfrm>
            <a:off x="505609" y="6480699"/>
            <a:ext cx="2057400" cy="365125"/>
          </a:xfrm>
          <a:prstGeom prst="rect">
            <a:avLst/>
          </a:prstGeom>
        </p:spPr>
        <p:txBody>
          <a:bodyPr/>
          <a:lstStyle/>
          <a:p>
            <a:fld id="{64F5BA75-53B8-4DBC-B0A2-4922E19FDB18}" type="datetimeFigureOut">
              <a:rPr lang="es-ES" smtClean="0"/>
              <a:t>10/06/2024</a:t>
            </a:fld>
            <a:endParaRPr lang="es-ES" dirty="0"/>
          </a:p>
        </p:txBody>
      </p:sp>
      <p:sp>
        <p:nvSpPr>
          <p:cNvPr id="5" name="Marcador de pie de página 4"/>
          <p:cNvSpPr>
            <a:spLocks noGrp="1"/>
          </p:cNvSpPr>
          <p:nvPr>
            <p:ph type="ftr" sz="quarter" idx="11"/>
          </p:nvPr>
        </p:nvSpPr>
        <p:spPr>
          <a:xfrm>
            <a:off x="3028950" y="6480699"/>
            <a:ext cx="30861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457950" y="6480699"/>
            <a:ext cx="2057400" cy="365125"/>
          </a:xfrm>
          <a:prstGeom prst="rect">
            <a:avLst/>
          </a:prstGeom>
        </p:spPr>
        <p:txBody>
          <a:bodyPr/>
          <a:lstStyle>
            <a:lvl1pPr>
              <a:defRPr>
                <a:solidFill>
                  <a:schemeClr val="bg1"/>
                </a:solidFill>
              </a:defRPr>
            </a:lvl1pPr>
          </a:lstStyle>
          <a:p>
            <a:fld id="{B6F1BFF8-0D5A-496D-ADA8-52088118885C}" type="slidenum">
              <a:rPr lang="es-ES" smtClean="0"/>
              <a:pPr/>
              <a:t>‹Nº›</a:t>
            </a:fld>
            <a:endParaRPr lang="es-ES" dirty="0"/>
          </a:p>
        </p:txBody>
      </p:sp>
    </p:spTree>
    <p:extLst>
      <p:ext uri="{BB962C8B-B14F-4D97-AF65-F5344CB8AC3E}">
        <p14:creationId xmlns:p14="http://schemas.microsoft.com/office/powerpoint/2010/main" val="233846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438920"/>
      </p:ext>
    </p:extLst>
  </p:cSld>
  <p:clrMap bg1="lt1" tx1="dk1" bg2="lt2" tx2="dk2" accent1="accent1" accent2="accent2" accent3="accent3" accent4="accent4" accent5="accent5" accent6="accent6" hlink="hlink" folHlink="folHlink"/>
  <p:sldLayoutIdLst>
    <p:sldLayoutId id="2147483733" r:id="rId1"/>
    <p:sldLayoutId id="2147483744" r:id="rId2"/>
    <p:sldLayoutId id="2147483734" r:id="rId3"/>
    <p:sldLayoutId id="2147483746" r:id="rId4"/>
    <p:sldLayoutId id="2147483756" r:id="rId5"/>
    <p:sldLayoutId id="2147483757" r:id="rId6"/>
    <p:sldLayoutId id="2147483758"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hyperlink" Target="https://arquitecturadelavictima.com/"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hyperlink" Target="https://www.icalpa.es/sites/default/files/DOCUMENTOS/NOTICIAS/Noticias/2022/guia_y_anexo_.pdf" TargetMode="Externa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21" Type="http://schemas.openxmlformats.org/officeDocument/2006/relationships/image" Target="../media/image46.png"/><Relationship Id="rId34" Type="http://schemas.openxmlformats.org/officeDocument/2006/relationships/image" Target="../media/image59.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 Id="rId8" Type="http://schemas.openxmlformats.org/officeDocument/2006/relationships/image" Target="../media/image33.png"/><Relationship Id="rId3" Type="http://schemas.openxmlformats.org/officeDocument/2006/relationships/image" Target="../media/image28.png"/></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3169403" y="322241"/>
            <a:ext cx="5916408" cy="3571539"/>
          </a:xfrm>
        </p:spPr>
        <p:txBody>
          <a:bodyPr anchor="t">
            <a:normAutofit fontScale="90000"/>
          </a:bodyPr>
          <a:lstStyle/>
          <a:p>
            <a:pPr algn="ctr"/>
            <a:r>
              <a:rPr lang="es-ES" sz="5300" b="1" dirty="0"/>
              <a:t>“Retos en el ámbito judicial para los procedimientos de violencia contra la infancia y adolescencia”.</a:t>
            </a:r>
            <a:br>
              <a:rPr lang="es-ES" sz="6700" b="1" dirty="0"/>
            </a:br>
            <a:endParaRPr lang="es-ES" sz="6000" b="1" dirty="0">
              <a:solidFill>
                <a:srgbClr val="53565A"/>
              </a:solidFill>
              <a:latin typeface="Arial" panose="020B0604020202020204" pitchFamily="34" charset="0"/>
              <a:cs typeface="Arial" panose="020B0604020202020204" pitchFamily="34" charset="0"/>
            </a:endParaRPr>
          </a:p>
        </p:txBody>
      </p:sp>
      <p:sp>
        <p:nvSpPr>
          <p:cNvPr id="3" name="Subtítulo 2"/>
          <p:cNvSpPr>
            <a:spLocks noGrp="1"/>
          </p:cNvSpPr>
          <p:nvPr>
            <p:ph type="subTitle" idx="4294967295"/>
          </p:nvPr>
        </p:nvSpPr>
        <p:spPr>
          <a:xfrm>
            <a:off x="3169403" y="4839167"/>
            <a:ext cx="5404441" cy="1099054"/>
          </a:xfrm>
          <a:prstGeom prst="rect">
            <a:avLst/>
          </a:prstGeom>
        </p:spPr>
        <p:txBody>
          <a:bodyPr>
            <a:normAutofit/>
          </a:bodyPr>
          <a:lstStyle/>
          <a:p>
            <a:pPr marL="0" indent="0" algn="ctr">
              <a:buNone/>
            </a:pPr>
            <a:r>
              <a:rPr lang="es-ES" sz="2800" i="1" dirty="0">
                <a:solidFill>
                  <a:schemeClr val="bg1"/>
                </a:solidFill>
                <a:latin typeface="Arial" panose="020B0604020202020204" pitchFamily="34" charset="0"/>
                <a:cs typeface="Arial" panose="020B0604020202020204" pitchFamily="34" charset="0"/>
              </a:rPr>
              <a:t>Sara Díez Riaza</a:t>
            </a:r>
          </a:p>
          <a:p>
            <a:pPr marL="0" indent="0" algn="ctr">
              <a:buNone/>
            </a:pPr>
            <a:r>
              <a:rPr lang="es-ES" sz="2800" dirty="0">
                <a:solidFill>
                  <a:schemeClr val="bg1"/>
                </a:solidFill>
                <a:latin typeface="Arial" panose="020B0604020202020204" pitchFamily="34" charset="0"/>
                <a:cs typeface="Arial" panose="020B0604020202020204" pitchFamily="34" charset="0"/>
              </a:rPr>
              <a:t>Catedrática de Derecho procesal</a:t>
            </a:r>
          </a:p>
          <a:p>
            <a:pPr marL="0" indent="0" algn="ctr">
              <a:buNone/>
            </a:pPr>
            <a:endParaRPr lang="es-E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7561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0" dirty="0"/>
              <a:t>3. Cambios en el desarrollo del proceso penal</a:t>
            </a:r>
            <a:br>
              <a:rPr lang="es-ES" dirty="0"/>
            </a:br>
            <a:endParaRPr lang="es-ES" dirty="0"/>
          </a:p>
        </p:txBody>
      </p:sp>
      <p:sp>
        <p:nvSpPr>
          <p:cNvPr id="3" name="Marcador de contenido 2"/>
          <p:cNvSpPr>
            <a:spLocks noGrp="1"/>
          </p:cNvSpPr>
          <p:nvPr>
            <p:ph idx="1"/>
          </p:nvPr>
        </p:nvSpPr>
        <p:spPr/>
        <p:txBody>
          <a:bodyPr/>
          <a:lstStyle/>
          <a:p>
            <a:pPr algn="just">
              <a:buFont typeface="Wingdings" panose="05000000000000000000" pitchFamily="2" charset="2"/>
              <a:buChar char="v"/>
            </a:pPr>
            <a:r>
              <a:rPr lang="es-ES" sz="2400" b="1" dirty="0"/>
              <a:t>El derecho a la exención al deber de declarar por menores de edad y sus novedosas excepciones</a:t>
            </a:r>
          </a:p>
          <a:p>
            <a:pPr algn="just">
              <a:buFont typeface="Wingdings" panose="05000000000000000000" pitchFamily="2" charset="2"/>
              <a:buChar char="v"/>
            </a:pPr>
            <a:endParaRPr lang="es-ES" sz="2400" dirty="0"/>
          </a:p>
          <a:p>
            <a:pPr marL="0" indent="0" algn="just">
              <a:buNone/>
            </a:pPr>
            <a:r>
              <a:rPr lang="es-ES" sz="1800" dirty="0"/>
              <a:t>Disposición Adicional primera LOPIVI modifica el artículo 416 </a:t>
            </a:r>
            <a:r>
              <a:rPr lang="es-ES" sz="1800" dirty="0" err="1"/>
              <a:t>LECrim</a:t>
            </a:r>
            <a:r>
              <a:rPr lang="es-ES" sz="1800" dirty="0"/>
              <a:t>:</a:t>
            </a:r>
          </a:p>
          <a:p>
            <a:pPr marL="0" indent="0">
              <a:buNone/>
            </a:pPr>
            <a:r>
              <a:rPr lang="es-ES" sz="1400" dirty="0"/>
              <a:t>1.º Cuando el testigo tenga atribuida la representación legal o guarda de hecho de la víctima menor de edad o con discapacidad necesitada de especial protección. </a:t>
            </a:r>
          </a:p>
          <a:p>
            <a:pPr marL="0" indent="0">
              <a:buNone/>
            </a:pPr>
            <a:r>
              <a:rPr lang="es-ES" sz="1400" dirty="0"/>
              <a:t>2.º Cuando se trate de un delito grave, el testigo sea mayor de edad y la víctima sea una persona menor de edad o una persona con discapacidad necesitada de especial protección. </a:t>
            </a:r>
          </a:p>
          <a:p>
            <a:pPr marL="0" indent="0">
              <a:buNone/>
            </a:pPr>
            <a:r>
              <a:rPr lang="es-ES" sz="1400" dirty="0"/>
              <a:t>3.º Cuando por razón de su edad o discapacidad el testigo no pueda comprender el sentido de la dispensa. A tal efecto, el juez oirá previamente a la persona afectada, pudiendo recabar el auxilio de peritos para resolver. </a:t>
            </a:r>
          </a:p>
          <a:p>
            <a:pPr marL="0" indent="0">
              <a:buNone/>
            </a:pPr>
            <a:r>
              <a:rPr lang="es-ES" sz="1400" dirty="0"/>
              <a:t>4.º Cuando el testigo esté o haya estado personado en el procedimiento como acusación particular. </a:t>
            </a:r>
          </a:p>
          <a:p>
            <a:pPr marL="0" indent="0">
              <a:buNone/>
            </a:pPr>
            <a:r>
              <a:rPr lang="es-ES" sz="1400" dirty="0"/>
              <a:t>5.º Cuando el testigo haya aceptado declarar durante el procedimiento después de haber sido debidamente informado de su derecho a no hacerlo</a:t>
            </a:r>
            <a:endParaRPr lang="es-ES" sz="1100" dirty="0"/>
          </a:p>
        </p:txBody>
      </p:sp>
    </p:spTree>
    <p:extLst>
      <p:ext uri="{BB962C8B-B14F-4D97-AF65-F5344CB8AC3E}">
        <p14:creationId xmlns:p14="http://schemas.microsoft.com/office/powerpoint/2010/main" val="2905933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pPr>
              <a:buFont typeface="Wingdings" panose="05000000000000000000" pitchFamily="2" charset="2"/>
              <a:buChar char="v"/>
            </a:pPr>
            <a:r>
              <a:rPr lang="es-ES" sz="2400" b="1" dirty="0"/>
              <a:t>La Prueba </a:t>
            </a:r>
            <a:r>
              <a:rPr lang="es-ES" sz="2400" b="1" dirty="0" err="1"/>
              <a:t>preconstituida</a:t>
            </a:r>
            <a:endParaRPr lang="es-ES" sz="2400" b="1" dirty="0"/>
          </a:p>
          <a:p>
            <a:pPr marL="0" indent="0">
              <a:buNone/>
            </a:pPr>
            <a:endParaRPr lang="es-ES" sz="2400" b="1" dirty="0"/>
          </a:p>
          <a:p>
            <a:pPr algn="just">
              <a:buFontTx/>
              <a:buChar char="-"/>
            </a:pPr>
            <a:r>
              <a:rPr lang="es-ES" sz="1800" dirty="0"/>
              <a:t>Generalización de la excepcional prueba </a:t>
            </a:r>
            <a:r>
              <a:rPr lang="es-ES" sz="1800" dirty="0" err="1"/>
              <a:t>preconstituida</a:t>
            </a:r>
            <a:r>
              <a:rPr lang="es-ES" sz="1800" dirty="0"/>
              <a:t> para los menores de 14 años</a:t>
            </a:r>
            <a:endParaRPr lang="es-ES" sz="1800" b="1" dirty="0"/>
          </a:p>
          <a:p>
            <a:pPr algn="just">
              <a:buFontTx/>
              <a:buChar char="-"/>
            </a:pPr>
            <a:r>
              <a:rPr lang="es-ES" sz="1800" dirty="0"/>
              <a:t>Requisitos procesales para realizar la prueba </a:t>
            </a:r>
            <a:r>
              <a:rPr lang="es-ES" sz="1800" dirty="0" err="1"/>
              <a:t>preconstituida</a:t>
            </a:r>
            <a:r>
              <a:rPr lang="es-ES" sz="1800" dirty="0"/>
              <a:t> y el respeto al principio de contradicción en la LOPIVI</a:t>
            </a:r>
          </a:p>
          <a:p>
            <a:pPr lvl="1" algn="just">
              <a:buFontTx/>
              <a:buChar char="-"/>
            </a:pPr>
            <a:r>
              <a:rPr lang="es-ES" sz="1600" dirty="0"/>
              <a:t>Los casos legalmente previstos para acordar su práctica</a:t>
            </a:r>
          </a:p>
          <a:p>
            <a:pPr lvl="1" algn="just">
              <a:buFontTx/>
              <a:buChar char="-"/>
            </a:pPr>
            <a:r>
              <a:rPr lang="es-ES" sz="1600" dirty="0"/>
              <a:t>Garantía del principio de contradicción</a:t>
            </a:r>
          </a:p>
          <a:p>
            <a:pPr lvl="1" algn="just">
              <a:buFontTx/>
              <a:buChar char="-"/>
            </a:pPr>
            <a:r>
              <a:rPr lang="es-ES" sz="1600" dirty="0"/>
              <a:t>Requisitos específicos en el supuesto de menores de edad</a:t>
            </a:r>
          </a:p>
          <a:p>
            <a:pPr lvl="1" algn="just">
              <a:buFontTx/>
              <a:buChar char="-"/>
            </a:pPr>
            <a:r>
              <a:rPr lang="es-ES" sz="1600" dirty="0"/>
              <a:t>Dictamen pericial de veracidad y valoración del testimonio del menor</a:t>
            </a:r>
          </a:p>
          <a:p>
            <a:pPr lvl="1" algn="just">
              <a:buFontTx/>
              <a:buChar char="-"/>
            </a:pPr>
            <a:r>
              <a:rPr lang="es-ES" sz="1600" dirty="0"/>
              <a:t>Lugar de realización de la prueba. Ausencia de regulación</a:t>
            </a:r>
          </a:p>
          <a:p>
            <a:pPr marL="0" indent="0">
              <a:buNone/>
            </a:pPr>
            <a:endParaRPr lang="es-ES" dirty="0"/>
          </a:p>
        </p:txBody>
      </p:sp>
    </p:spTree>
    <p:extLst>
      <p:ext uri="{BB962C8B-B14F-4D97-AF65-F5344CB8AC3E}">
        <p14:creationId xmlns:p14="http://schemas.microsoft.com/office/powerpoint/2010/main" val="2944470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97544" y="182879"/>
            <a:ext cx="8009741" cy="6251171"/>
          </a:xfrm>
        </p:spPr>
        <p:txBody>
          <a:bodyPr/>
          <a:lstStyle/>
          <a:p>
            <a:pPr lvl="3" algn="ctr">
              <a:buFont typeface="Wingdings" panose="05000000000000000000" pitchFamily="2" charset="2"/>
              <a:buChar char="v"/>
            </a:pPr>
            <a:r>
              <a:rPr lang="es-ES" dirty="0"/>
              <a:t>         </a:t>
            </a:r>
            <a:r>
              <a:rPr lang="es-ES" sz="2000" b="1" dirty="0"/>
              <a:t>En las medidas cautelares en el ámbito de violencia de género</a:t>
            </a:r>
            <a:endParaRPr lang="es-ES" sz="2000" dirty="0"/>
          </a:p>
          <a:p>
            <a:pPr marL="1028700" lvl="3" indent="0" algn="ctr">
              <a:buNone/>
            </a:pPr>
            <a:r>
              <a:rPr lang="es-ES" sz="1200" dirty="0"/>
              <a:t>La LOPIVI modificó los apartados 6 y 7 del artículo 544 ter, que quedan redactados</a:t>
            </a:r>
          </a:p>
          <a:p>
            <a:pPr marL="342900" lvl="1" indent="0">
              <a:buNone/>
            </a:pPr>
            <a:endParaRPr lang="es-ES" dirty="0"/>
          </a:p>
          <a:p>
            <a:pPr algn="just"/>
            <a:r>
              <a:rPr lang="es-ES" sz="1200" dirty="0"/>
              <a:t>«6. Las medidas cautelares de carácter penal podrán consistir en cualesquiera de las previstas en la legislación procesal criminal. Sus requisitos, contenido y vigencia serán los establecidos con carácter general en esta ley. Se adoptarán por el juez de instrucción atendiendo a la necesidad de protección integral e inmediata de la víctima y</a:t>
            </a:r>
            <a:r>
              <a:rPr lang="es-ES" sz="1200" b="1" dirty="0"/>
              <a:t>, en su caso, de las personas sometidas a su patria potestad, tutela, curatela, guarda o acogimiento. </a:t>
            </a:r>
            <a:endParaRPr lang="es-ES" sz="1200" dirty="0"/>
          </a:p>
          <a:p>
            <a:pPr algn="just"/>
            <a:r>
              <a:rPr lang="es-ES" sz="1200" dirty="0"/>
              <a:t>7. Las medidas de naturaleza civil deberán ser solicitadas por la víctima o su representante legal, o bien por el Ministerio Fiscal cuando existan hijos menores o personas con la capacidad judicialmente modificada, determinando su régimen de cumplimiento y, si procediera, las medidas complementarias a ellas que fueran precisas, siempre que no hubieran sido previamente acordadas por un órgano del orden jurisdiccional civil, y sin perjuicio de las medidas previstas en el artículo 158 del Código Civil. Cuando existan menores o </a:t>
            </a:r>
            <a:r>
              <a:rPr lang="es-ES" sz="1200" b="1" dirty="0"/>
              <a:t>personas con discapacidad</a:t>
            </a:r>
            <a:r>
              <a:rPr lang="es-ES" sz="1200" dirty="0"/>
              <a:t> </a:t>
            </a:r>
            <a:r>
              <a:rPr lang="es-ES" sz="1200" i="1" dirty="0"/>
              <a:t>(sustituye a personas con capacidad judicial modificada)</a:t>
            </a:r>
            <a:r>
              <a:rPr lang="es-ES" sz="1200" dirty="0"/>
              <a:t> </a:t>
            </a:r>
            <a:r>
              <a:rPr lang="es-ES" sz="1200" b="1" dirty="0"/>
              <a:t>necesitadas de especial protección</a:t>
            </a:r>
            <a:r>
              <a:rPr lang="es-ES" sz="1200" dirty="0"/>
              <a:t> que convivan con la víctima y dependan de ella, el Juez deberá pronunciarse en todo caso, incluso de oficio, sobre la pertenencia de la adopción de las referidas medidas. </a:t>
            </a:r>
          </a:p>
          <a:p>
            <a:pPr algn="just"/>
            <a:r>
              <a:rPr lang="es-ES" sz="1200" dirty="0"/>
              <a:t>Estas medidas podrán consistir </a:t>
            </a:r>
            <a:r>
              <a:rPr lang="es-ES" sz="1200" b="1" dirty="0"/>
              <a:t>en la forma en que se ejercerá la patria potestad, acogimiento, tutela, curatela o guarda de hecho</a:t>
            </a:r>
            <a:r>
              <a:rPr lang="es-ES" sz="1200" dirty="0"/>
              <a:t>, atribución del uso y disfrute de la vivienda familiar, determinar el régimen de guarda y custodia, </a:t>
            </a:r>
            <a:r>
              <a:rPr lang="es-ES" sz="1200" b="1" dirty="0"/>
              <a:t>suspensión o mantenimiento del régimen de</a:t>
            </a:r>
            <a:r>
              <a:rPr lang="es-ES" sz="1200" dirty="0"/>
              <a:t> visitas, comunicación y estancia con los menores o personas </a:t>
            </a:r>
            <a:r>
              <a:rPr lang="es-ES" sz="1200" b="1" dirty="0"/>
              <a:t>con discapacidad </a:t>
            </a:r>
            <a:r>
              <a:rPr lang="es-ES" sz="1200" i="1" dirty="0"/>
              <a:t>(sustituye a personas con capacidad judicial modificada)</a:t>
            </a:r>
            <a:r>
              <a:rPr lang="es-ES" sz="1200" dirty="0"/>
              <a:t> </a:t>
            </a:r>
            <a:r>
              <a:rPr lang="es-ES" sz="1200" b="1" dirty="0"/>
              <a:t> necesitadas de especial protección,</a:t>
            </a:r>
            <a:r>
              <a:rPr lang="es-ES" sz="1200" dirty="0"/>
              <a:t> el régimen de prestación de alimentos, así como cualquier disposición que se considere oportuna a fin de apartarles de un peligro o de evitarles perjuicios.</a:t>
            </a:r>
          </a:p>
          <a:p>
            <a:pPr algn="just"/>
            <a:r>
              <a:rPr lang="es-ES" sz="1200" b="1" dirty="0"/>
              <a:t>Cuando se dicte una orden de protección con medidas de contenido penal y existieran indicios fundados de que los hijos e hijas menores de edad hubieran presenciado, sufrido o convivido con la violencia a la que se refiere el apartado 1 de este artículo, la autoridad judicial, de oficio o a instancia de parte, suspenderá el régimen de visitas, estancia, relación o comunicación del inculpado respecto de los menores que dependan de él. No obstante, a instancia de parte, la autoridad judicial podrá no acordar la suspensión mediante resolución motivada en el interés superior del menor y previa evaluación de la situación de la relación </a:t>
            </a:r>
            <a:r>
              <a:rPr lang="es-ES" sz="1200" b="1" dirty="0" err="1"/>
              <a:t>paternofilial</a:t>
            </a:r>
            <a:r>
              <a:rPr lang="es-ES" sz="1200" b="1" dirty="0"/>
              <a:t>. </a:t>
            </a:r>
            <a:endParaRPr lang="es-ES" sz="1200" dirty="0"/>
          </a:p>
          <a:p>
            <a:pPr marL="342900" lvl="1" indent="0">
              <a:buNone/>
            </a:pPr>
            <a:endParaRPr lang="es-ES" dirty="0"/>
          </a:p>
        </p:txBody>
      </p:sp>
    </p:spTree>
    <p:extLst>
      <p:ext uri="{BB962C8B-B14F-4D97-AF65-F5344CB8AC3E}">
        <p14:creationId xmlns:p14="http://schemas.microsoft.com/office/powerpoint/2010/main" val="4184934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9106" y="203761"/>
            <a:ext cx="6256244" cy="802079"/>
          </a:xfrm>
        </p:spPr>
        <p:txBody>
          <a:bodyPr/>
          <a:lstStyle/>
          <a:p>
            <a:pPr marL="342900" indent="-342900">
              <a:buFont typeface="Wingdings" panose="05000000000000000000" pitchFamily="2" charset="2"/>
              <a:buChar char="v"/>
            </a:pPr>
            <a:r>
              <a:rPr lang="es-ES" sz="2000" dirty="0">
                <a:solidFill>
                  <a:schemeClr val="bg1"/>
                </a:solidFill>
              </a:rPr>
              <a:t>Prueba testifical con menores en la fase de juicio oral</a:t>
            </a:r>
            <a:br>
              <a:rPr lang="es-ES" dirty="0"/>
            </a:br>
            <a:endParaRPr lang="es-ES" dirty="0"/>
          </a:p>
        </p:txBody>
      </p:sp>
      <p:sp>
        <p:nvSpPr>
          <p:cNvPr id="3" name="Marcador de contenido 2"/>
          <p:cNvSpPr>
            <a:spLocks noGrp="1"/>
          </p:cNvSpPr>
          <p:nvPr>
            <p:ph idx="1"/>
          </p:nvPr>
        </p:nvSpPr>
        <p:spPr>
          <a:xfrm>
            <a:off x="505609" y="1288473"/>
            <a:ext cx="8009741" cy="4888490"/>
          </a:xfrm>
        </p:spPr>
        <p:txBody>
          <a:bodyPr/>
          <a:lstStyle/>
          <a:p>
            <a:pPr marL="0" indent="0">
              <a:buNone/>
            </a:pPr>
            <a:r>
              <a:rPr lang="es-ES" sz="1400" b="1" dirty="0"/>
              <a:t>Si existe prueba </a:t>
            </a:r>
            <a:r>
              <a:rPr lang="es-ES" sz="1400" b="1" dirty="0" err="1"/>
              <a:t>preconstituida</a:t>
            </a:r>
            <a:endParaRPr lang="es-ES" sz="1400" dirty="0"/>
          </a:p>
          <a:p>
            <a:pPr marL="0" indent="0">
              <a:buNone/>
            </a:pPr>
            <a:r>
              <a:rPr lang="es-ES" sz="1400" u="sng" dirty="0"/>
              <a:t>i. En el juicio ordinario por delitos graves</a:t>
            </a:r>
            <a:endParaRPr lang="es-ES" sz="1400" dirty="0"/>
          </a:p>
          <a:p>
            <a:pPr marL="0" indent="0">
              <a:buNone/>
            </a:pPr>
            <a:r>
              <a:rPr lang="es-ES" sz="1400" dirty="0"/>
              <a:t>Se introduce un artículo 703 bis ubicado en sede del juicio oral del proceso ordinario por delitos graves el cual, en concordancia con lo establecido en los nuevos artículos 449 bis y ter</a:t>
            </a:r>
          </a:p>
          <a:p>
            <a:pPr marL="0" indent="0">
              <a:buNone/>
            </a:pPr>
            <a:r>
              <a:rPr lang="es-ES" sz="1400" dirty="0"/>
              <a:t>En concordancia con este artículo y con el artículo 449 bis se reforma el artículo 730 </a:t>
            </a:r>
            <a:r>
              <a:rPr lang="es-ES" sz="1400" dirty="0" err="1"/>
              <a:t>LECrim</a:t>
            </a:r>
            <a:r>
              <a:rPr lang="es-ES" sz="1400" dirty="0"/>
              <a:t>, en sede de las disposiciones comunes de la práctica de los diferentes medios de prueba en el juicio oral del proceso ordinario por delitos graves </a:t>
            </a:r>
          </a:p>
          <a:p>
            <a:pPr marL="0" indent="0">
              <a:buNone/>
            </a:pPr>
            <a:r>
              <a:rPr lang="es-ES" sz="1400" u="sng" dirty="0"/>
              <a:t>ii. En el proceso abreviado </a:t>
            </a:r>
            <a:endParaRPr lang="es-ES" sz="1400" dirty="0"/>
          </a:p>
          <a:p>
            <a:pPr marL="0" indent="0">
              <a:buNone/>
            </a:pPr>
            <a:r>
              <a:rPr lang="es-ES" sz="1400" dirty="0"/>
              <a:t>Se añade un párrafo al artículo 777 </a:t>
            </a:r>
            <a:r>
              <a:rPr lang="es-ES" sz="1400" dirty="0" err="1"/>
              <a:t>LECrim</a:t>
            </a:r>
            <a:r>
              <a:rPr lang="es-ES" sz="1400" dirty="0"/>
              <a:t>, que se refiere tanto a la práctica de prueba </a:t>
            </a:r>
            <a:r>
              <a:rPr lang="es-ES" sz="1400" dirty="0" err="1"/>
              <a:t>preconstituida</a:t>
            </a:r>
            <a:r>
              <a:rPr lang="es-ES" sz="1400" dirty="0"/>
              <a:t> para menores de 14 años y para personas discapacitadas necesitadas de especial protección</a:t>
            </a:r>
          </a:p>
          <a:p>
            <a:pPr marL="0" indent="0">
              <a:buNone/>
            </a:pPr>
            <a:r>
              <a:rPr lang="es-ES" sz="1400" dirty="0"/>
              <a:t>Además se adiciona un número 2 al artículo 788 </a:t>
            </a:r>
            <a:r>
              <a:rPr lang="es-ES" sz="1400" dirty="0" err="1"/>
              <a:t>LECrim</a:t>
            </a:r>
            <a:r>
              <a:rPr lang="es-ES" sz="1400" dirty="0"/>
              <a:t> respecto a la no intervención en el juicio de los que ya declararon conformándose a la regulación y garantías de la prueba </a:t>
            </a:r>
            <a:r>
              <a:rPr lang="es-ES" sz="1400" dirty="0" err="1"/>
              <a:t>preconstituida</a:t>
            </a:r>
            <a:r>
              <a:rPr lang="es-ES" sz="1400" dirty="0"/>
              <a:t>.  </a:t>
            </a:r>
          </a:p>
          <a:p>
            <a:pPr marL="0" indent="0">
              <a:buNone/>
            </a:pPr>
            <a:r>
              <a:rPr lang="es-ES" sz="1400" b="1" dirty="0"/>
              <a:t> </a:t>
            </a:r>
            <a:endParaRPr lang="es-ES" sz="1400" dirty="0"/>
          </a:p>
          <a:p>
            <a:pPr marL="0" indent="0">
              <a:buNone/>
            </a:pPr>
            <a:r>
              <a:rPr lang="es-ES" sz="1400" b="1" dirty="0"/>
              <a:t>Si no existe prueba </a:t>
            </a:r>
            <a:r>
              <a:rPr lang="es-ES" sz="1400" b="1" dirty="0" err="1"/>
              <a:t>preconstituida</a:t>
            </a:r>
            <a:endParaRPr lang="es-ES" sz="1400" dirty="0"/>
          </a:p>
          <a:p>
            <a:pPr marL="0" indent="0">
              <a:buNone/>
            </a:pPr>
            <a:r>
              <a:rPr lang="es-ES" sz="1400" dirty="0"/>
              <a:t>Se modifica el párrafo segundo del artículo 707 </a:t>
            </a:r>
            <a:r>
              <a:rPr lang="es-ES" sz="1400" dirty="0" err="1"/>
              <a:t>LECrim</a:t>
            </a:r>
            <a:r>
              <a:rPr lang="es-ES" sz="1400" dirty="0"/>
              <a:t> que se refiere a la declaración de los menores y de los </a:t>
            </a:r>
            <a:r>
              <a:rPr lang="es-ES" sz="1400" dirty="0" err="1"/>
              <a:t>discapaces</a:t>
            </a:r>
            <a:r>
              <a:rPr lang="es-ES" sz="1400" dirty="0"/>
              <a:t> necesitados de especial protección, con el fin de limitar al máximo los perjuicios que le pudieran causar, reitera la evitación de la confrontación visual y el uso de cualquier medio técnico que incluso permita al testigo no estar en la sala.</a:t>
            </a:r>
          </a:p>
          <a:p>
            <a:pPr marL="0" indent="0">
              <a:buNone/>
            </a:pPr>
            <a:endParaRPr lang="es-ES" dirty="0"/>
          </a:p>
        </p:txBody>
      </p:sp>
    </p:spTree>
    <p:extLst>
      <p:ext uri="{BB962C8B-B14F-4D97-AF65-F5344CB8AC3E}">
        <p14:creationId xmlns:p14="http://schemas.microsoft.com/office/powerpoint/2010/main" val="799793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En resumen</a:t>
            </a:r>
          </a:p>
        </p:txBody>
      </p:sp>
      <p:sp>
        <p:nvSpPr>
          <p:cNvPr id="3" name="Marcador de contenido 2"/>
          <p:cNvSpPr>
            <a:spLocks noGrp="1"/>
          </p:cNvSpPr>
          <p:nvPr>
            <p:ph idx="1"/>
          </p:nvPr>
        </p:nvSpPr>
        <p:spPr>
          <a:xfrm>
            <a:off x="505609" y="1313411"/>
            <a:ext cx="8009741" cy="4863552"/>
          </a:xfrm>
        </p:spPr>
        <p:txBody>
          <a:bodyPr/>
          <a:lstStyle/>
          <a:p>
            <a:pPr marL="0" indent="0">
              <a:buNone/>
            </a:pPr>
            <a:r>
              <a:rPr lang="es-ES" b="1" dirty="0"/>
              <a:t>Contexto LOPIVI</a:t>
            </a:r>
          </a:p>
          <a:p>
            <a:pPr marL="0" indent="0">
              <a:buNone/>
            </a:pPr>
            <a:endParaRPr lang="es-ES" b="1" dirty="0"/>
          </a:p>
          <a:p>
            <a:pPr algn="just">
              <a:buFont typeface="Wingdings" panose="05000000000000000000" pitchFamily="2" charset="2"/>
              <a:buChar char="§"/>
            </a:pPr>
            <a:r>
              <a:rPr lang="es-ES" dirty="0"/>
              <a:t>Creación de entornos seguros y protectores, de buen trato e inclusivos para toda la infancia </a:t>
            </a:r>
          </a:p>
          <a:p>
            <a:pPr algn="just">
              <a:buFont typeface="Wingdings" panose="05000000000000000000" pitchFamily="2" charset="2"/>
              <a:buChar char="§"/>
            </a:pPr>
            <a:r>
              <a:rPr lang="es-ES" dirty="0"/>
              <a:t>Brindar una atención integral a las víctimas de violencia que comprenderá medidas de protección, apoyo, acogida y recuperación </a:t>
            </a:r>
          </a:p>
          <a:p>
            <a:pPr algn="just">
              <a:buFont typeface="Wingdings" panose="05000000000000000000" pitchFamily="2" charset="2"/>
              <a:buChar char="§"/>
            </a:pPr>
            <a:r>
              <a:rPr lang="es-ES" dirty="0"/>
              <a:t>Especialización de los órganos judiciales, de las fiscalías y de los equipos técnicos </a:t>
            </a:r>
          </a:p>
          <a:p>
            <a:pPr algn="just">
              <a:buFont typeface="Wingdings" panose="05000000000000000000" pitchFamily="2" charset="2"/>
              <a:buChar char="§"/>
            </a:pPr>
            <a:r>
              <a:rPr lang="es-ES" dirty="0"/>
              <a:t>Obligatoriedad de realizar la prueba pre constituida cuando el testigo sea una persona menor de 14 años o una persona con discapacidad necesitada de especial protección</a:t>
            </a:r>
          </a:p>
          <a:p>
            <a:pPr marL="0" indent="0">
              <a:buNone/>
            </a:pPr>
            <a:endParaRPr lang="es-ES" dirty="0"/>
          </a:p>
        </p:txBody>
      </p:sp>
    </p:spTree>
    <p:extLst>
      <p:ext uri="{BB962C8B-B14F-4D97-AF65-F5344CB8AC3E}">
        <p14:creationId xmlns:p14="http://schemas.microsoft.com/office/powerpoint/2010/main" val="2847902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rgbClr val="00B0F0"/>
                </a:solidFill>
              </a:rPr>
              <a:t>Justicia adaptada a la infancia en España: diferentes modelos</a:t>
            </a:r>
            <a:br>
              <a:rPr lang="es-ES" dirty="0">
                <a:solidFill>
                  <a:srgbClr val="00B0F0"/>
                </a:solidFill>
              </a:rPr>
            </a:br>
            <a:br>
              <a:rPr lang="es-ES" dirty="0">
                <a:solidFill>
                  <a:srgbClr val="FFC000"/>
                </a:solidFill>
              </a:rPr>
            </a:br>
            <a:endParaRPr lang="es-ES" dirty="0">
              <a:solidFill>
                <a:srgbClr val="FFC000"/>
              </a:solidFill>
            </a:endParaRPr>
          </a:p>
        </p:txBody>
      </p:sp>
      <p:sp>
        <p:nvSpPr>
          <p:cNvPr id="3" name="Marcador de contenido 2"/>
          <p:cNvSpPr>
            <a:spLocks noGrp="1"/>
          </p:cNvSpPr>
          <p:nvPr>
            <p:ph idx="1"/>
          </p:nvPr>
        </p:nvSpPr>
        <p:spPr>
          <a:xfrm>
            <a:off x="314416" y="1155469"/>
            <a:ext cx="8009741" cy="4206846"/>
          </a:xfrm>
        </p:spPr>
        <p:txBody>
          <a:bodyPr/>
          <a:lstStyle/>
          <a:p>
            <a:pPr marL="0" indent="0">
              <a:buNone/>
            </a:pPr>
            <a:r>
              <a:rPr lang="es-ES" dirty="0"/>
              <a:t>                             </a:t>
            </a:r>
          </a:p>
          <a:p>
            <a:pPr marL="0" indent="0">
              <a:buNone/>
            </a:pPr>
            <a:r>
              <a:rPr lang="es-ES" dirty="0"/>
              <a:t>Objetivo reducir la victimización secundaria</a:t>
            </a:r>
          </a:p>
          <a:p>
            <a:pPr marL="0" indent="0">
              <a:buNone/>
            </a:pPr>
            <a:endParaRPr lang="es-ES" dirty="0"/>
          </a:p>
          <a:p>
            <a:pPr marL="0" indent="0">
              <a:buNone/>
            </a:pPr>
            <a:r>
              <a:rPr lang="es-ES" dirty="0"/>
              <a:t>Juzgado piloto de violencia contra la infancia y la adolescencia del Partido Judicial de Las Palmas de Gran Canaria</a:t>
            </a:r>
          </a:p>
          <a:p>
            <a:pPr marL="0" indent="0">
              <a:buNone/>
            </a:pPr>
            <a:endParaRPr lang="es-ES" dirty="0"/>
          </a:p>
          <a:p>
            <a:pPr marL="0" indent="0">
              <a:buNone/>
            </a:pPr>
            <a:r>
              <a:rPr lang="es-ES" dirty="0"/>
              <a:t>Las </a:t>
            </a:r>
            <a:r>
              <a:rPr lang="es-ES" dirty="0" err="1"/>
              <a:t>Barnahus</a:t>
            </a:r>
            <a:r>
              <a:rPr lang="es-ES" dirty="0"/>
              <a:t> implantadas en Tarragona y sus diversos modelos que se están creando en las diferentes Comunidades Autónomas </a:t>
            </a:r>
          </a:p>
          <a:p>
            <a:pPr marL="0" indent="0">
              <a:buNone/>
            </a:pPr>
            <a:endParaRPr lang="es-ES" dirty="0"/>
          </a:p>
          <a:p>
            <a:pPr marL="0" indent="0" algn="just">
              <a:buNone/>
            </a:pPr>
            <a:r>
              <a:rPr lang="es-ES" dirty="0"/>
              <a:t>Espacios adaptados como en Andalucía las instalaciones amigables de ADIMA y </a:t>
            </a:r>
            <a:r>
              <a:rPr lang="es-ES" dirty="0" err="1"/>
              <a:t>Margénes</a:t>
            </a:r>
            <a:r>
              <a:rPr lang="es-ES" dirty="0"/>
              <a:t> y Vínculos, en Mallorca las dependencias STIF del IMAS, la sala amigable alejada del juzgado de la UFVI del IMLCF de Alicante, o las salas </a:t>
            </a:r>
            <a:r>
              <a:rPr lang="es-ES" dirty="0" err="1"/>
              <a:t>Gessel</a:t>
            </a:r>
            <a:r>
              <a:rPr lang="es-ES" dirty="0"/>
              <a:t> de muchos Juzgados entre otros muchos.</a:t>
            </a:r>
          </a:p>
          <a:p>
            <a:pPr marL="0" indent="0">
              <a:buNone/>
            </a:pPr>
            <a:endParaRPr lang="es-ES" dirty="0"/>
          </a:p>
        </p:txBody>
      </p:sp>
    </p:spTree>
    <p:extLst>
      <p:ext uri="{BB962C8B-B14F-4D97-AF65-F5344CB8AC3E}">
        <p14:creationId xmlns:p14="http://schemas.microsoft.com/office/powerpoint/2010/main" val="1188961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4" name="Rectángulo 3"/>
          <p:cNvSpPr/>
          <p:nvPr/>
        </p:nvSpPr>
        <p:spPr>
          <a:xfrm>
            <a:off x="636014" y="2411073"/>
            <a:ext cx="7748929" cy="3416320"/>
          </a:xfrm>
          <a:prstGeom prst="rect">
            <a:avLst/>
          </a:prstGeom>
        </p:spPr>
        <p:txBody>
          <a:bodyPr wrap="square">
            <a:spAutoFit/>
          </a:bodyPr>
          <a:lstStyle/>
          <a:p>
            <a:pPr algn="just">
              <a:buFont typeface="Wingdings" panose="05000000000000000000" pitchFamily="2" charset="2"/>
              <a:buChar char="q"/>
            </a:pPr>
            <a:r>
              <a:rPr lang="es-ES" b="1" dirty="0"/>
              <a:t>Consejo de Europa </a:t>
            </a:r>
          </a:p>
          <a:p>
            <a:pPr algn="just"/>
            <a:r>
              <a:rPr lang="es-ES" dirty="0"/>
              <a:t>Convenio del Consejo de Europa para la protección de los niños contra la explotación y el abuso sexual (Convenio de Lanzarote) de 25 de octubre de 2007</a:t>
            </a:r>
          </a:p>
          <a:p>
            <a:pPr algn="just">
              <a:buFont typeface="Wingdings" panose="05000000000000000000" pitchFamily="2" charset="2"/>
              <a:buChar char="q"/>
            </a:pPr>
            <a:r>
              <a:rPr lang="es-ES" b="1" dirty="0"/>
              <a:t>UE</a:t>
            </a:r>
            <a:r>
              <a:rPr lang="es-ES" dirty="0"/>
              <a:t> </a:t>
            </a:r>
          </a:p>
          <a:p>
            <a:pPr algn="just"/>
            <a:r>
              <a:rPr lang="es-ES" dirty="0"/>
              <a:t>Directiva 2011/92/UE del Parlamento Europeo y del Consejo, de 13 de diciembre de 2011 relativa a la lucha contra los abusos sexuales y la explotación sexual de los menores y la pornografía infantil, por la que se sustituye la Decisión Marco 2004/68/JAI del Consejo</a:t>
            </a:r>
          </a:p>
          <a:p>
            <a:pPr algn="just">
              <a:buFont typeface="Wingdings" panose="05000000000000000000" pitchFamily="2" charset="2"/>
              <a:buChar char="q"/>
            </a:pPr>
            <a:r>
              <a:rPr lang="es-ES" b="1" dirty="0"/>
              <a:t>ONU</a:t>
            </a:r>
            <a:r>
              <a:rPr lang="es-ES" dirty="0"/>
              <a:t> </a:t>
            </a:r>
          </a:p>
          <a:p>
            <a:pPr algn="just"/>
            <a:r>
              <a:rPr lang="es-ES" dirty="0"/>
              <a:t>Convención de los Derechos del Niño 1989 de las Naciones Unidas, la Observación general nº 14/2013 sobre el derecho del niño a que su interés superior sea una consideración primordial  (artículo 3, párrafo 1)</a:t>
            </a:r>
          </a:p>
        </p:txBody>
      </p:sp>
    </p:spTree>
    <p:extLst>
      <p:ext uri="{BB962C8B-B14F-4D97-AF65-F5344CB8AC3E}">
        <p14:creationId xmlns:p14="http://schemas.microsoft.com/office/powerpoint/2010/main" val="1085300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85800" y="1179080"/>
            <a:ext cx="7772400" cy="4708981"/>
          </a:xfrm>
          <a:prstGeom prst="rect">
            <a:avLst/>
          </a:prstGeom>
        </p:spPr>
        <p:txBody>
          <a:bodyPr wrap="square">
            <a:spAutoFit/>
          </a:bodyPr>
          <a:lstStyle/>
          <a:p>
            <a:pPr algn="ctr"/>
            <a:r>
              <a:rPr lang="es-ES" sz="6000" b="1" dirty="0">
                <a:solidFill>
                  <a:schemeClr val="bg1"/>
                </a:solidFill>
              </a:rPr>
              <a:t>JUZGADO ESPECIALIZADO DE VIOLENCIA CONTRA LA INFANCIA Y LA ADOLESCENCIA</a:t>
            </a:r>
          </a:p>
        </p:txBody>
      </p:sp>
    </p:spTree>
    <p:extLst>
      <p:ext uri="{BB962C8B-B14F-4D97-AF65-F5344CB8AC3E}">
        <p14:creationId xmlns:p14="http://schemas.microsoft.com/office/powerpoint/2010/main" val="3695300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7236" y="203761"/>
            <a:ext cx="7124008" cy="1325563"/>
          </a:xfrm>
        </p:spPr>
        <p:txBody>
          <a:bodyPr/>
          <a:lstStyle/>
          <a:p>
            <a:r>
              <a:rPr lang="es-ES" dirty="0">
                <a:solidFill>
                  <a:schemeClr val="accent1">
                    <a:lumMod val="60000"/>
                    <a:lumOff val="40000"/>
                  </a:schemeClr>
                </a:solidFill>
              </a:rPr>
              <a:t>Origen e instituciones implicadas</a:t>
            </a:r>
          </a:p>
        </p:txBody>
      </p:sp>
      <p:sp>
        <p:nvSpPr>
          <p:cNvPr id="3" name="Marcador de contenido 2"/>
          <p:cNvSpPr>
            <a:spLocks noGrp="1"/>
          </p:cNvSpPr>
          <p:nvPr>
            <p:ph idx="1"/>
          </p:nvPr>
        </p:nvSpPr>
        <p:spPr>
          <a:xfrm>
            <a:off x="505609" y="1238596"/>
            <a:ext cx="8009741" cy="4938367"/>
          </a:xfrm>
        </p:spPr>
        <p:txBody>
          <a:bodyPr/>
          <a:lstStyle/>
          <a:p>
            <a:pPr algn="just">
              <a:buFont typeface="Wingdings" panose="05000000000000000000" pitchFamily="2" charset="2"/>
              <a:buChar char="q"/>
            </a:pPr>
            <a:endParaRPr lang="es-ES" dirty="0"/>
          </a:p>
          <a:p>
            <a:pPr algn="just">
              <a:buFont typeface="Wingdings" panose="05000000000000000000" pitchFamily="2" charset="2"/>
              <a:buChar char="q"/>
            </a:pPr>
            <a:endParaRPr lang="es-ES" dirty="0"/>
          </a:p>
          <a:p>
            <a:pPr algn="just">
              <a:buFont typeface="Wingdings" panose="05000000000000000000" pitchFamily="2" charset="2"/>
              <a:buChar char="q"/>
            </a:pPr>
            <a:r>
              <a:rPr lang="es-ES" dirty="0"/>
              <a:t>Con fecha 11 de febrero de 2021 el Consejo General del Poder Judicial aprobó la propuesta, en su día acordada en Junta sectorial de jueces de instrucción y elevada al primero, con informe favorable, por la Sala de Gobierno del Tribunal Superior de Justicia de Canarias para poner en marcha un proyecto piloto a desarrollar por el Juzgado de Instrucción 3 del partido judicial de Las Palmas de Gran Canaria.</a:t>
            </a:r>
          </a:p>
          <a:p>
            <a:pPr algn="just">
              <a:buFont typeface="Wingdings" panose="05000000000000000000" pitchFamily="2" charset="2"/>
              <a:buChar char="q"/>
            </a:pPr>
            <a:endParaRPr lang="es-ES" dirty="0"/>
          </a:p>
          <a:p>
            <a:pPr algn="just">
              <a:buFont typeface="Wingdings" panose="05000000000000000000" pitchFamily="2" charset="2"/>
              <a:buChar char="q"/>
            </a:pPr>
            <a:r>
              <a:rPr lang="es-ES" dirty="0"/>
              <a:t> El Juzgado de Instrucción nº3 de Las Palmas, la Junta de Jueces y el Decanato del partido judicial de las Palmas de Gran Canaria, la Consejería de Presidencia, Justicia e Igualdad y </a:t>
            </a:r>
            <a:r>
              <a:rPr lang="es-ES" dirty="0" err="1"/>
              <a:t>y</a:t>
            </a:r>
            <a:r>
              <a:rPr lang="es-ES" dirty="0"/>
              <a:t> la Dirección General de Relaciones con la Administración de Justicia del Gobierno de Canarias</a:t>
            </a:r>
          </a:p>
          <a:p>
            <a:pPr algn="just">
              <a:buFont typeface="Wingdings" panose="05000000000000000000" pitchFamily="2" charset="2"/>
              <a:buChar char="q"/>
            </a:pPr>
            <a:endParaRPr lang="es-ES" dirty="0"/>
          </a:p>
          <a:p>
            <a:pPr algn="just">
              <a:buFont typeface="Wingdings" panose="05000000000000000000" pitchFamily="2" charset="2"/>
              <a:buChar char="q"/>
            </a:pPr>
            <a:endParaRPr lang="es-ES" dirty="0"/>
          </a:p>
          <a:p>
            <a:pPr algn="just">
              <a:buFont typeface="Wingdings" panose="05000000000000000000" pitchFamily="2" charset="2"/>
              <a:buChar char="q"/>
            </a:pPr>
            <a:endParaRPr lang="es-ES" dirty="0"/>
          </a:p>
          <a:p>
            <a:pPr marL="0" indent="0">
              <a:buNone/>
            </a:pPr>
            <a:endParaRPr lang="es-ES" dirty="0"/>
          </a:p>
        </p:txBody>
      </p:sp>
    </p:spTree>
    <p:extLst>
      <p:ext uri="{BB962C8B-B14F-4D97-AF65-F5344CB8AC3E}">
        <p14:creationId xmlns:p14="http://schemas.microsoft.com/office/powerpoint/2010/main" val="4129704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chemeClr val="accent1">
                    <a:lumMod val="60000"/>
                    <a:lumOff val="40000"/>
                  </a:schemeClr>
                </a:solidFill>
              </a:rPr>
              <a:t>Reparto especializado de asuntos</a:t>
            </a:r>
          </a:p>
        </p:txBody>
      </p:sp>
      <p:sp>
        <p:nvSpPr>
          <p:cNvPr id="3" name="Marcador de contenido 2"/>
          <p:cNvSpPr>
            <a:spLocks noGrp="1"/>
          </p:cNvSpPr>
          <p:nvPr>
            <p:ph idx="1"/>
          </p:nvPr>
        </p:nvSpPr>
        <p:spPr>
          <a:xfrm>
            <a:off x="74815" y="1529324"/>
            <a:ext cx="8869680" cy="4351338"/>
          </a:xfrm>
        </p:spPr>
        <p:txBody>
          <a:bodyPr/>
          <a:lstStyle/>
          <a:p>
            <a:pPr algn="just"/>
            <a:r>
              <a:rPr lang="es-ES" sz="2000" dirty="0"/>
              <a:t>1.- Hechos calificados inicialmente como determinados delitos de lesiones cuando el presunto responsable sea una persona mayor de edad de las comprendidas en el artículo 173.2 y la víctima sea menor de edad.</a:t>
            </a:r>
          </a:p>
          <a:p>
            <a:pPr algn="just"/>
            <a:r>
              <a:rPr lang="es-ES" sz="2000" dirty="0"/>
              <a:t>2.- Hechos calificado inicialmente como delito (se excluyen los delitos leves) contra la libertad cuando el presunto responsable sea mayor de edad y la víctima sea menor de edad.</a:t>
            </a:r>
          </a:p>
          <a:p>
            <a:pPr algn="just"/>
            <a:r>
              <a:rPr lang="es-ES" sz="2000" dirty="0"/>
              <a:t>3.- Hechos calificado inicialmente como delito contra la integridad moral del  artículo 173, cuando el presunto responsable sea una persona mayor de edad de las comprendidas en el artículo 173.2 y la víctima sea menor de edad.</a:t>
            </a:r>
          </a:p>
          <a:p>
            <a:pPr algn="just"/>
            <a:r>
              <a:rPr lang="es-ES" sz="2000" dirty="0"/>
              <a:t>4.- Hechos calificado inicialmente como delito de trata de seres humanos cuando al menos una de las víctimas sea menor de edad.</a:t>
            </a:r>
          </a:p>
          <a:p>
            <a:pPr algn="just"/>
            <a:r>
              <a:rPr lang="es-ES" sz="2000" dirty="0"/>
              <a:t>5.- Hecho calificado inicialmente como delito contra la libertad e indemnidad sexuales en el que la víctima sea menor de edad.</a:t>
            </a:r>
          </a:p>
          <a:p>
            <a:pPr marL="0" indent="0">
              <a:buNone/>
            </a:pPr>
            <a:endParaRPr lang="es-ES" dirty="0"/>
          </a:p>
        </p:txBody>
      </p:sp>
    </p:spTree>
    <p:extLst>
      <p:ext uri="{BB962C8B-B14F-4D97-AF65-F5344CB8AC3E}">
        <p14:creationId xmlns:p14="http://schemas.microsoft.com/office/powerpoint/2010/main" val="2900362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391273-1FC2-D0A7-0F46-9597D322737C}"/>
              </a:ext>
            </a:extLst>
          </p:cNvPr>
          <p:cNvSpPr>
            <a:spLocks noGrp="1"/>
          </p:cNvSpPr>
          <p:nvPr>
            <p:ph type="title"/>
          </p:nvPr>
        </p:nvSpPr>
        <p:spPr/>
        <p:txBody>
          <a:bodyPr/>
          <a:lstStyle/>
          <a:p>
            <a:pPr algn="just"/>
            <a:r>
              <a:rPr lang="es-ES" sz="2400" dirty="0">
                <a:solidFill>
                  <a:srgbClr val="FFC000"/>
                </a:solidFill>
              </a:rPr>
              <a:t>Los principales cambios de la Ley Orgánica 8/2021, de 4 de junio, de protección integral a la infancia y la adolescencia frente a la violencia (LOPIVI) en el proceso penal</a:t>
            </a:r>
          </a:p>
        </p:txBody>
      </p:sp>
      <p:sp>
        <p:nvSpPr>
          <p:cNvPr id="3" name="Marcador de contenido 2">
            <a:extLst>
              <a:ext uri="{FF2B5EF4-FFF2-40B4-BE49-F238E27FC236}">
                <a16:creationId xmlns:a16="http://schemas.microsoft.com/office/drawing/2014/main" id="{75C2065D-A1C0-3C5E-DB93-7DE6CDE7DC7B}"/>
              </a:ext>
            </a:extLst>
          </p:cNvPr>
          <p:cNvSpPr>
            <a:spLocks noGrp="1"/>
          </p:cNvSpPr>
          <p:nvPr>
            <p:ph idx="1"/>
          </p:nvPr>
        </p:nvSpPr>
        <p:spPr/>
        <p:txBody>
          <a:bodyPr/>
          <a:lstStyle/>
          <a:p>
            <a:pPr marL="457200" indent="-457200" algn="just">
              <a:buAutoNum type="arabicPeriod"/>
            </a:pPr>
            <a:r>
              <a:rPr lang="es-ES" b="1" dirty="0"/>
              <a:t>En Aspectos generales:  </a:t>
            </a:r>
            <a:r>
              <a:rPr lang="es-ES" dirty="0"/>
              <a:t>Oficinas de Atención a victimas, asistencia jurídica gratuita, formación específica y creación del Registro de Central de información sobre la violencia contra la infancia y adolescencia</a:t>
            </a:r>
          </a:p>
          <a:p>
            <a:pPr marL="457200" indent="-457200" algn="just">
              <a:buAutoNum type="arabicPeriod"/>
            </a:pPr>
            <a:endParaRPr lang="es-ES" dirty="0"/>
          </a:p>
          <a:p>
            <a:pPr marL="457200" indent="-457200" algn="just">
              <a:buAutoNum type="arabicPeriod"/>
            </a:pPr>
            <a:r>
              <a:rPr lang="es-ES" b="1" dirty="0"/>
              <a:t>En Requisitos e iniciación del proceso penal: </a:t>
            </a:r>
            <a:r>
              <a:rPr lang="es-ES" dirty="0"/>
              <a:t>Reformas incide en los sujetos y en la iniciación del proceso y en la creación de juzgados especializados.</a:t>
            </a:r>
          </a:p>
          <a:p>
            <a:pPr marL="457200" indent="-457200" algn="just">
              <a:buAutoNum type="arabicPeriod"/>
            </a:pPr>
            <a:endParaRPr lang="es-ES" b="0" dirty="0"/>
          </a:p>
          <a:p>
            <a:pPr marL="457200" indent="-457200" algn="just">
              <a:buFont typeface="Arial" panose="020B0604020202020204" pitchFamily="34" charset="0"/>
              <a:buAutoNum type="arabicPeriod"/>
            </a:pPr>
            <a:r>
              <a:rPr lang="es-ES" b="1" dirty="0"/>
              <a:t>En el desarrollo del proceso penal: </a:t>
            </a:r>
            <a:r>
              <a:rPr lang="es-ES" sz="2000" dirty="0"/>
              <a:t>El derecho a la exención al deber de declarar por menores de edad y sus novedosas excepciones y la prueba </a:t>
            </a:r>
            <a:r>
              <a:rPr lang="es-ES" sz="2000" dirty="0" err="1"/>
              <a:t>preconstituida</a:t>
            </a:r>
            <a:endParaRPr lang="es-ES" sz="2000" dirty="0"/>
          </a:p>
          <a:p>
            <a:pPr marL="0" indent="0">
              <a:buNone/>
            </a:pPr>
            <a:br>
              <a:rPr lang="es-ES" dirty="0"/>
            </a:br>
            <a:endParaRPr lang="es-ES" dirty="0"/>
          </a:p>
          <a:p>
            <a:pPr marL="457200" indent="-457200">
              <a:buAutoNum type="arabicPeriod"/>
            </a:pPr>
            <a:endParaRPr lang="es-ES" dirty="0"/>
          </a:p>
        </p:txBody>
      </p:sp>
    </p:spTree>
    <p:extLst>
      <p:ext uri="{BB962C8B-B14F-4D97-AF65-F5344CB8AC3E}">
        <p14:creationId xmlns:p14="http://schemas.microsoft.com/office/powerpoint/2010/main" val="1972071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chemeClr val="accent1">
                    <a:lumMod val="60000"/>
                    <a:lumOff val="40000"/>
                  </a:schemeClr>
                </a:solidFill>
              </a:rPr>
              <a:t>El motor de su implementación</a:t>
            </a:r>
          </a:p>
        </p:txBody>
      </p:sp>
      <p:sp>
        <p:nvSpPr>
          <p:cNvPr id="3" name="Marcador de contenido 2"/>
          <p:cNvSpPr>
            <a:spLocks noGrp="1"/>
          </p:cNvSpPr>
          <p:nvPr>
            <p:ph idx="1"/>
          </p:nvPr>
        </p:nvSpPr>
        <p:spPr>
          <a:xfrm>
            <a:off x="314417" y="1451552"/>
            <a:ext cx="5138733" cy="4201102"/>
          </a:xfrm>
        </p:spPr>
        <p:txBody>
          <a:bodyPr/>
          <a:lstStyle/>
          <a:p>
            <a:pPr marL="0" indent="0">
              <a:buNone/>
            </a:pPr>
            <a:r>
              <a:rPr lang="es-ES" dirty="0"/>
              <a:t>La prueba </a:t>
            </a:r>
            <a:r>
              <a:rPr lang="es-ES" dirty="0" err="1"/>
              <a:t>preconstituida</a:t>
            </a:r>
            <a:endParaRPr lang="es-ES" dirty="0"/>
          </a:p>
          <a:p>
            <a:pPr marL="0" indent="0">
              <a:buNone/>
            </a:pPr>
            <a:endParaRPr lang="es-ES" dirty="0"/>
          </a:p>
          <a:p>
            <a:pPr marL="0" indent="0" algn="just">
              <a:buNone/>
            </a:pPr>
            <a:r>
              <a:rPr lang="es-ES" dirty="0"/>
              <a:t>Reducir el número de declaraciones e intervenciones a las que el menor o persona que adolezca de algún tipo de discapacidad es sometido.</a:t>
            </a:r>
          </a:p>
          <a:p>
            <a:pPr marL="0" indent="0" algn="just">
              <a:buNone/>
            </a:pPr>
            <a:endParaRPr lang="es-ES" dirty="0"/>
          </a:p>
          <a:p>
            <a:pPr marL="0" indent="0" algn="just">
              <a:buNone/>
            </a:pPr>
            <a:r>
              <a:rPr lang="es-ES" dirty="0"/>
              <a:t>La protección del menor o persona que adolezca de algún tipo de discapacidad antes y durante el procedimiento penal, mediante medidas de protección oportunas, y procurando la intervención inmediata y la omisión de dilaciones innecesarias.</a:t>
            </a:r>
          </a:p>
          <a:p>
            <a:pPr marL="0" indent="0">
              <a:buNone/>
            </a:pPr>
            <a:endParaRPr lang="es-ES" dirty="0"/>
          </a:p>
          <a:p>
            <a:pPr marL="0" indent="0">
              <a:buNone/>
            </a:pPr>
            <a:endParaRPr lang="es-ES" dirty="0"/>
          </a:p>
          <a:p>
            <a:pPr marL="0" indent="0">
              <a:buNone/>
            </a:pPr>
            <a:endParaRPr lang="es-ES" dirty="0"/>
          </a:p>
        </p:txBody>
      </p:sp>
      <p:pic>
        <p:nvPicPr>
          <p:cNvPr id="4" name="Image 98"/>
          <p:cNvPicPr/>
          <p:nvPr/>
        </p:nvPicPr>
        <p:blipFill>
          <a:blip r:embed="rId2" cstate="print"/>
          <a:stretch>
            <a:fillRect/>
          </a:stretch>
        </p:blipFill>
        <p:spPr>
          <a:xfrm>
            <a:off x="6069101" y="565265"/>
            <a:ext cx="2737196" cy="5253427"/>
          </a:xfrm>
          <a:prstGeom prst="rect">
            <a:avLst/>
          </a:prstGeom>
        </p:spPr>
      </p:pic>
    </p:spTree>
    <p:extLst>
      <p:ext uri="{BB962C8B-B14F-4D97-AF65-F5344CB8AC3E}">
        <p14:creationId xmlns:p14="http://schemas.microsoft.com/office/powerpoint/2010/main" val="4190518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chemeClr val="accent1">
                    <a:lumMod val="60000"/>
                    <a:lumOff val="40000"/>
                  </a:schemeClr>
                </a:solidFill>
              </a:rPr>
              <a:t>Protocolo de Actuación: </a:t>
            </a:r>
            <a:r>
              <a:rPr lang="es-ES" dirty="0" err="1">
                <a:solidFill>
                  <a:schemeClr val="accent1">
                    <a:lumMod val="60000"/>
                    <a:lumOff val="40000"/>
                  </a:schemeClr>
                </a:solidFill>
              </a:rPr>
              <a:t>Coordinacion</a:t>
            </a:r>
            <a:r>
              <a:rPr lang="es-ES" dirty="0">
                <a:solidFill>
                  <a:schemeClr val="accent1">
                    <a:lumMod val="60000"/>
                    <a:lumOff val="40000"/>
                  </a:schemeClr>
                </a:solidFill>
              </a:rPr>
              <a:t> Institucional</a:t>
            </a:r>
          </a:p>
        </p:txBody>
      </p:sp>
      <p:sp>
        <p:nvSpPr>
          <p:cNvPr id="3" name="Marcador de contenido 2"/>
          <p:cNvSpPr>
            <a:spLocks noGrp="1"/>
          </p:cNvSpPr>
          <p:nvPr>
            <p:ph idx="1"/>
          </p:nvPr>
        </p:nvSpPr>
        <p:spPr>
          <a:xfrm>
            <a:off x="505609" y="914400"/>
            <a:ext cx="8009741" cy="5777345"/>
          </a:xfrm>
        </p:spPr>
        <p:txBody>
          <a:bodyPr/>
          <a:lstStyle/>
          <a:p>
            <a:pPr marL="0" indent="0">
              <a:buNone/>
            </a:pPr>
            <a:endParaRPr lang="es-ES" dirty="0"/>
          </a:p>
          <a:p>
            <a:pPr marL="0" indent="0">
              <a:buNone/>
            </a:pPr>
            <a:endParaRPr lang="es-ES" dirty="0"/>
          </a:p>
        </p:txBody>
      </p:sp>
      <p:graphicFrame>
        <p:nvGraphicFramePr>
          <p:cNvPr id="4" name="Diagrama 3"/>
          <p:cNvGraphicFramePr/>
          <p:nvPr>
            <p:extLst>
              <p:ext uri="{D42A27DB-BD31-4B8C-83A1-F6EECF244321}">
                <p14:modId xmlns:p14="http://schemas.microsoft.com/office/powerpoint/2010/main" val="3589408388"/>
              </p:ext>
            </p:extLst>
          </p:nvPr>
        </p:nvGraphicFramePr>
        <p:xfrm>
          <a:off x="368530" y="1529324"/>
          <a:ext cx="7578437" cy="4621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319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just"/>
            <a:r>
              <a:rPr lang="es-ES" sz="2800" dirty="0">
                <a:solidFill>
                  <a:schemeClr val="accent1">
                    <a:lumMod val="40000"/>
                    <a:lumOff val="60000"/>
                  </a:schemeClr>
                </a:solidFill>
              </a:rPr>
              <a:t>CRITERIOS DE ACTUACIÓN CON MENORES EN SEDE JUDICIAL DEL GRUPO ADSCRITO DE POLICÍA JUDICIAL</a:t>
            </a:r>
            <a:br>
              <a:rPr lang="es-ES" sz="2800" dirty="0">
                <a:solidFill>
                  <a:schemeClr val="accent1">
                    <a:lumMod val="40000"/>
                    <a:lumOff val="60000"/>
                  </a:schemeClr>
                </a:solidFill>
              </a:rPr>
            </a:br>
            <a:endParaRPr lang="es-ES" sz="2800" dirty="0">
              <a:solidFill>
                <a:schemeClr val="accent1">
                  <a:lumMod val="40000"/>
                  <a:lumOff val="60000"/>
                </a:schemeClr>
              </a:solidFill>
            </a:endParaRPr>
          </a:p>
        </p:txBody>
      </p:sp>
      <p:sp>
        <p:nvSpPr>
          <p:cNvPr id="3" name="Marcador de contenido 2"/>
          <p:cNvSpPr>
            <a:spLocks noGrp="1"/>
          </p:cNvSpPr>
          <p:nvPr>
            <p:ph idx="1"/>
          </p:nvPr>
        </p:nvSpPr>
        <p:spPr>
          <a:xfrm>
            <a:off x="505610" y="1825625"/>
            <a:ext cx="4606718" cy="4351338"/>
          </a:xfrm>
        </p:spPr>
        <p:txBody>
          <a:bodyPr/>
          <a:lstStyle/>
          <a:p>
            <a:pPr marL="0" indent="0">
              <a:buNone/>
            </a:pPr>
            <a:r>
              <a:rPr lang="es-ES" b="1" dirty="0"/>
              <a:t>PRIMERO (Llegada y Ubicación)</a:t>
            </a:r>
            <a:r>
              <a:rPr lang="es-ES" dirty="0"/>
              <a:t>.</a:t>
            </a:r>
          </a:p>
          <a:p>
            <a:pPr marL="0" indent="0">
              <a:buNone/>
            </a:pPr>
            <a:r>
              <a:rPr lang="es-ES" b="1" dirty="0"/>
              <a:t>SEGUNDO (Recibimiento y Acompañamiento)</a:t>
            </a:r>
          </a:p>
          <a:p>
            <a:pPr marL="0" indent="0">
              <a:buNone/>
            </a:pPr>
            <a:r>
              <a:rPr lang="es-ES" dirty="0"/>
              <a:t> “vía libre a la infancia“ </a:t>
            </a:r>
            <a:endParaRPr lang="es-ES" b="1" dirty="0"/>
          </a:p>
          <a:p>
            <a:pPr marL="0" indent="0">
              <a:buNone/>
            </a:pPr>
            <a:r>
              <a:rPr lang="es-ES" b="1" dirty="0"/>
              <a:t>TERCERO (Comunicación)</a:t>
            </a:r>
            <a:endParaRPr lang="es-ES" dirty="0"/>
          </a:p>
          <a:p>
            <a:pPr marL="0" indent="0">
              <a:buNone/>
            </a:pPr>
            <a:r>
              <a:rPr lang="es-ES" b="1" dirty="0"/>
              <a:t>CUARTO (Itinerarios)</a:t>
            </a:r>
          </a:p>
          <a:p>
            <a:pPr marL="0" indent="0">
              <a:buNone/>
            </a:pPr>
            <a:r>
              <a:rPr lang="es-ES" b="1" dirty="0"/>
              <a:t>QUINTO (Investigado/Acusado) </a:t>
            </a:r>
          </a:p>
          <a:p>
            <a:pPr marL="0" indent="0">
              <a:buNone/>
            </a:pPr>
            <a:r>
              <a:rPr lang="es-ES" b="1" dirty="0"/>
              <a:t>SEXTO (Distribución Sala Vistas)</a:t>
            </a:r>
          </a:p>
          <a:p>
            <a:pPr marL="0" indent="0">
              <a:buNone/>
            </a:pPr>
            <a:r>
              <a:rPr lang="es-ES" b="1" dirty="0"/>
              <a:t>SÉPTIMO (comunicación)</a:t>
            </a:r>
          </a:p>
          <a:p>
            <a:pPr marL="0" indent="0">
              <a:buNone/>
            </a:pPr>
            <a:endParaRPr lang="es-ES" dirty="0"/>
          </a:p>
        </p:txBody>
      </p:sp>
      <p:pic>
        <p:nvPicPr>
          <p:cNvPr id="4" name="Image 19"/>
          <p:cNvPicPr/>
          <p:nvPr/>
        </p:nvPicPr>
        <p:blipFill>
          <a:blip r:embed="rId2" cstate="print"/>
          <a:stretch>
            <a:fillRect/>
          </a:stretch>
        </p:blipFill>
        <p:spPr>
          <a:xfrm>
            <a:off x="5112328" y="1961803"/>
            <a:ext cx="3325090" cy="4006735"/>
          </a:xfrm>
          <a:prstGeom prst="rect">
            <a:avLst/>
          </a:prstGeom>
        </p:spPr>
      </p:pic>
    </p:spTree>
    <p:extLst>
      <p:ext uri="{BB962C8B-B14F-4D97-AF65-F5344CB8AC3E}">
        <p14:creationId xmlns:p14="http://schemas.microsoft.com/office/powerpoint/2010/main" val="1499868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chemeClr val="accent1">
                    <a:lumMod val="40000"/>
                    <a:lumOff val="60000"/>
                  </a:schemeClr>
                </a:solidFill>
              </a:rPr>
              <a:t>LA SALA GESELL</a:t>
            </a:r>
            <a:br>
              <a:rPr lang="es-ES" dirty="0"/>
            </a:br>
            <a:endParaRPr lang="es-ES" dirty="0"/>
          </a:p>
        </p:txBody>
      </p:sp>
      <p:pic>
        <p:nvPicPr>
          <p:cNvPr id="4" name="Image 20"/>
          <p:cNvPicPr>
            <a:picLocks noGrp="1"/>
          </p:cNvPicPr>
          <p:nvPr>
            <p:ph idx="1"/>
          </p:nvPr>
        </p:nvPicPr>
        <p:blipFill>
          <a:blip r:embed="rId2" cstate="print"/>
          <a:stretch>
            <a:fillRect/>
          </a:stretch>
        </p:blipFill>
        <p:spPr>
          <a:xfrm>
            <a:off x="590204" y="2020094"/>
            <a:ext cx="3333404" cy="3125484"/>
          </a:xfrm>
          <a:prstGeom prst="rect">
            <a:avLst/>
          </a:prstGeom>
        </p:spPr>
      </p:pic>
      <p:pic>
        <p:nvPicPr>
          <p:cNvPr id="5" name="Image 23"/>
          <p:cNvPicPr/>
          <p:nvPr/>
        </p:nvPicPr>
        <p:blipFill>
          <a:blip r:embed="rId3" cstate="print"/>
          <a:stretch>
            <a:fillRect/>
          </a:stretch>
        </p:blipFill>
        <p:spPr>
          <a:xfrm>
            <a:off x="6196096" y="486960"/>
            <a:ext cx="1853740" cy="2552007"/>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3408958770"/>
              </p:ext>
            </p:extLst>
          </p:nvPr>
        </p:nvGraphicFramePr>
        <p:xfrm>
          <a:off x="673330" y="5331909"/>
          <a:ext cx="7639396" cy="370840"/>
        </p:xfrm>
        <a:graphic>
          <a:graphicData uri="http://schemas.openxmlformats.org/drawingml/2006/table">
            <a:tbl>
              <a:tblPr firstRow="1" bandRow="1">
                <a:tableStyleId>{5C22544A-7EE6-4342-B048-85BDC9FD1C3A}</a:tableStyleId>
              </a:tblPr>
              <a:tblGrid>
                <a:gridCol w="3819698">
                  <a:extLst>
                    <a:ext uri="{9D8B030D-6E8A-4147-A177-3AD203B41FA5}">
                      <a16:colId xmlns:a16="http://schemas.microsoft.com/office/drawing/2014/main" val="2959666530"/>
                    </a:ext>
                  </a:extLst>
                </a:gridCol>
                <a:gridCol w="3819698">
                  <a:extLst>
                    <a:ext uri="{9D8B030D-6E8A-4147-A177-3AD203B41FA5}">
                      <a16:colId xmlns:a16="http://schemas.microsoft.com/office/drawing/2014/main" val="3096510772"/>
                    </a:ext>
                  </a:extLst>
                </a:gridCol>
              </a:tblGrid>
              <a:tr h="370840">
                <a:tc>
                  <a:txBody>
                    <a:bodyPr/>
                    <a:lstStyle/>
                    <a:p>
                      <a:pPr algn="ctr"/>
                      <a:r>
                        <a:rPr lang="es-ES" dirty="0"/>
                        <a:t>Antes de 2021</a:t>
                      </a:r>
                    </a:p>
                  </a:txBody>
                  <a:tcPr/>
                </a:tc>
                <a:tc>
                  <a:txBody>
                    <a:bodyPr/>
                    <a:lstStyle/>
                    <a:p>
                      <a:pPr algn="ctr"/>
                      <a:r>
                        <a:rPr lang="es-ES" dirty="0"/>
                        <a:t>Tras 2021</a:t>
                      </a:r>
                    </a:p>
                  </a:txBody>
                  <a:tcPr/>
                </a:tc>
                <a:extLst>
                  <a:ext uri="{0D108BD9-81ED-4DB2-BD59-A6C34878D82A}">
                    <a16:rowId xmlns:a16="http://schemas.microsoft.com/office/drawing/2014/main" val="3335907041"/>
                  </a:ext>
                </a:extLst>
              </a:tr>
            </a:tbl>
          </a:graphicData>
        </a:graphic>
      </p:graphicFrame>
      <p:pic>
        <p:nvPicPr>
          <p:cNvPr id="7" name="Image 24"/>
          <p:cNvPicPr/>
          <p:nvPr/>
        </p:nvPicPr>
        <p:blipFill>
          <a:blip r:embed="rId4" cstate="print"/>
          <a:stretch>
            <a:fillRect/>
          </a:stretch>
        </p:blipFill>
        <p:spPr>
          <a:xfrm>
            <a:off x="4563687" y="3038967"/>
            <a:ext cx="4052021" cy="2028797"/>
          </a:xfrm>
          <a:prstGeom prst="rect">
            <a:avLst/>
          </a:prstGeom>
        </p:spPr>
      </p:pic>
    </p:spTree>
    <p:extLst>
      <p:ext uri="{BB962C8B-B14F-4D97-AF65-F5344CB8AC3E}">
        <p14:creationId xmlns:p14="http://schemas.microsoft.com/office/powerpoint/2010/main" val="2947459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 21"/>
          <p:cNvPicPr>
            <a:picLocks noGrp="1"/>
          </p:cNvPicPr>
          <p:nvPr>
            <p:ph idx="1"/>
          </p:nvPr>
        </p:nvPicPr>
        <p:blipFill>
          <a:blip r:embed="rId2" cstate="print"/>
          <a:stretch>
            <a:fillRect/>
          </a:stretch>
        </p:blipFill>
        <p:spPr>
          <a:xfrm>
            <a:off x="565266" y="1839119"/>
            <a:ext cx="3715790" cy="3414525"/>
          </a:xfrm>
          <a:prstGeom prst="rect">
            <a:avLst/>
          </a:prstGeom>
        </p:spPr>
      </p:pic>
      <p:pic>
        <p:nvPicPr>
          <p:cNvPr id="5" name="Image 25"/>
          <p:cNvPicPr/>
          <p:nvPr/>
        </p:nvPicPr>
        <p:blipFill>
          <a:blip r:embed="rId3" cstate="print"/>
          <a:stretch>
            <a:fillRect/>
          </a:stretch>
        </p:blipFill>
        <p:spPr>
          <a:xfrm>
            <a:off x="4605250" y="1839119"/>
            <a:ext cx="4073237" cy="3316143"/>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3979207060"/>
              </p:ext>
            </p:extLst>
          </p:nvPr>
        </p:nvGraphicFramePr>
        <p:xfrm>
          <a:off x="423949" y="5465057"/>
          <a:ext cx="8354290" cy="370840"/>
        </p:xfrm>
        <a:graphic>
          <a:graphicData uri="http://schemas.openxmlformats.org/drawingml/2006/table">
            <a:tbl>
              <a:tblPr firstRow="1" bandRow="1">
                <a:tableStyleId>{5C22544A-7EE6-4342-B048-85BDC9FD1C3A}</a:tableStyleId>
              </a:tblPr>
              <a:tblGrid>
                <a:gridCol w="4177145">
                  <a:extLst>
                    <a:ext uri="{9D8B030D-6E8A-4147-A177-3AD203B41FA5}">
                      <a16:colId xmlns:a16="http://schemas.microsoft.com/office/drawing/2014/main" val="2132316266"/>
                    </a:ext>
                  </a:extLst>
                </a:gridCol>
                <a:gridCol w="4177145">
                  <a:extLst>
                    <a:ext uri="{9D8B030D-6E8A-4147-A177-3AD203B41FA5}">
                      <a16:colId xmlns:a16="http://schemas.microsoft.com/office/drawing/2014/main" val="1865019224"/>
                    </a:ext>
                  </a:extLst>
                </a:gridCol>
              </a:tblGrid>
              <a:tr h="370840">
                <a:tc>
                  <a:txBody>
                    <a:bodyPr/>
                    <a:lstStyle/>
                    <a:p>
                      <a:pPr algn="ctr"/>
                      <a:r>
                        <a:rPr lang="es-ES" dirty="0"/>
                        <a:t>Antes de 2021</a:t>
                      </a:r>
                    </a:p>
                  </a:txBody>
                  <a:tcPr/>
                </a:tc>
                <a:tc>
                  <a:txBody>
                    <a:bodyPr/>
                    <a:lstStyle/>
                    <a:p>
                      <a:pPr algn="ctr"/>
                      <a:r>
                        <a:rPr lang="es-ES" dirty="0"/>
                        <a:t>Tras 2021</a:t>
                      </a:r>
                    </a:p>
                  </a:txBody>
                  <a:tcPr/>
                </a:tc>
                <a:extLst>
                  <a:ext uri="{0D108BD9-81ED-4DB2-BD59-A6C34878D82A}">
                    <a16:rowId xmlns:a16="http://schemas.microsoft.com/office/drawing/2014/main" val="63329390"/>
                  </a:ext>
                </a:extLst>
              </a:tr>
            </a:tbl>
          </a:graphicData>
        </a:graphic>
      </p:graphicFrame>
    </p:spTree>
    <p:extLst>
      <p:ext uri="{BB962C8B-B14F-4D97-AF65-F5344CB8AC3E}">
        <p14:creationId xmlns:p14="http://schemas.microsoft.com/office/powerpoint/2010/main" val="350050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chemeClr val="accent1">
                    <a:lumMod val="40000"/>
                    <a:lumOff val="60000"/>
                  </a:schemeClr>
                </a:solidFill>
              </a:rPr>
              <a:t>EXTERNALIZACIÓN DE LA SALA GESELL</a:t>
            </a:r>
          </a:p>
        </p:txBody>
      </p:sp>
      <p:pic>
        <p:nvPicPr>
          <p:cNvPr id="4" name="Image 27"/>
          <p:cNvPicPr>
            <a:picLocks noGrp="1"/>
          </p:cNvPicPr>
          <p:nvPr>
            <p:ph idx="1"/>
          </p:nvPr>
        </p:nvPicPr>
        <p:blipFill>
          <a:blip r:embed="rId2" cstate="print"/>
          <a:stretch>
            <a:fillRect/>
          </a:stretch>
        </p:blipFill>
        <p:spPr>
          <a:xfrm>
            <a:off x="568384" y="1642747"/>
            <a:ext cx="3250276" cy="3527565"/>
          </a:xfrm>
          <a:prstGeom prst="rect">
            <a:avLst/>
          </a:prstGeom>
        </p:spPr>
      </p:pic>
      <p:sp>
        <p:nvSpPr>
          <p:cNvPr id="5" name="Rectángulo 4"/>
          <p:cNvSpPr/>
          <p:nvPr/>
        </p:nvSpPr>
        <p:spPr>
          <a:xfrm>
            <a:off x="568384" y="5170313"/>
            <a:ext cx="7946966" cy="873572"/>
          </a:xfrm>
          <a:prstGeom prst="rect">
            <a:avLst/>
          </a:prstGeom>
        </p:spPr>
        <p:txBody>
          <a:bodyPr wrap="square">
            <a:spAutoFit/>
          </a:bodyPr>
          <a:lstStyle/>
          <a:p>
            <a:pPr marL="780415" marR="277495" indent="-635" algn="ctr">
              <a:lnSpc>
                <a:spcPct val="150000"/>
              </a:lnSpc>
              <a:spcBef>
                <a:spcPts val="960"/>
              </a:spcBef>
              <a:spcAft>
                <a:spcPts val="0"/>
              </a:spcAft>
            </a:pPr>
            <a:r>
              <a:rPr lang="es-ES" dirty="0">
                <a:solidFill>
                  <a:srgbClr val="212121"/>
                </a:solidFill>
                <a:latin typeface="Times New Roman" panose="02020603050405020304" pitchFamily="18" charset="0"/>
                <a:ea typeface="Times New Roman" panose="02020603050405020304" pitchFamily="18" charset="0"/>
              </a:rPr>
              <a:t>Dispositivo</a:t>
            </a:r>
            <a:r>
              <a:rPr lang="es-ES" spc="135" dirty="0">
                <a:solidFill>
                  <a:srgbClr val="212121"/>
                </a:solidFill>
                <a:latin typeface="Times New Roman" panose="02020603050405020304" pitchFamily="18" charset="0"/>
                <a:ea typeface="Times New Roman" panose="02020603050405020304" pitchFamily="18" charset="0"/>
              </a:rPr>
              <a:t> </a:t>
            </a:r>
            <a:r>
              <a:rPr lang="es-ES" dirty="0">
                <a:solidFill>
                  <a:srgbClr val="212121"/>
                </a:solidFill>
                <a:latin typeface="Times New Roman" panose="02020603050405020304" pitchFamily="18" charset="0"/>
                <a:ea typeface="Times New Roman" panose="02020603050405020304" pitchFamily="18" charset="0"/>
              </a:rPr>
              <a:t>móvil,</a:t>
            </a:r>
            <a:r>
              <a:rPr lang="es-ES" spc="135" dirty="0">
                <a:solidFill>
                  <a:srgbClr val="212121"/>
                </a:solidFill>
                <a:latin typeface="Times New Roman" panose="02020603050405020304" pitchFamily="18" charset="0"/>
                <a:ea typeface="Times New Roman" panose="02020603050405020304" pitchFamily="18" charset="0"/>
              </a:rPr>
              <a:t> </a:t>
            </a:r>
            <a:r>
              <a:rPr lang="es-ES" dirty="0">
                <a:solidFill>
                  <a:srgbClr val="212121"/>
                </a:solidFill>
                <a:latin typeface="Times New Roman" panose="02020603050405020304" pitchFamily="18" charset="0"/>
                <a:ea typeface="Times New Roman" panose="02020603050405020304" pitchFamily="18" charset="0"/>
              </a:rPr>
              <a:t>ordenador</a:t>
            </a:r>
            <a:r>
              <a:rPr lang="es-ES" spc="135" dirty="0">
                <a:solidFill>
                  <a:srgbClr val="212121"/>
                </a:solidFill>
                <a:latin typeface="Times New Roman" panose="02020603050405020304" pitchFamily="18" charset="0"/>
                <a:ea typeface="Times New Roman" panose="02020603050405020304" pitchFamily="18" charset="0"/>
              </a:rPr>
              <a:t> </a:t>
            </a:r>
            <a:r>
              <a:rPr lang="es-ES" dirty="0">
                <a:solidFill>
                  <a:srgbClr val="212121"/>
                </a:solidFill>
                <a:latin typeface="Times New Roman" panose="02020603050405020304" pitchFamily="18" charset="0"/>
                <a:ea typeface="Times New Roman" panose="02020603050405020304" pitchFamily="18" charset="0"/>
              </a:rPr>
              <a:t>con</a:t>
            </a:r>
            <a:r>
              <a:rPr lang="es-ES" spc="135" dirty="0">
                <a:solidFill>
                  <a:srgbClr val="212121"/>
                </a:solidFill>
                <a:latin typeface="Times New Roman" panose="02020603050405020304" pitchFamily="18" charset="0"/>
                <a:ea typeface="Times New Roman" panose="02020603050405020304" pitchFamily="18" charset="0"/>
              </a:rPr>
              <a:t> </a:t>
            </a:r>
            <a:r>
              <a:rPr lang="es-ES" dirty="0">
                <a:solidFill>
                  <a:srgbClr val="212121"/>
                </a:solidFill>
                <a:latin typeface="Times New Roman" panose="02020603050405020304" pitchFamily="18" charset="0"/>
                <a:ea typeface="Times New Roman" panose="02020603050405020304" pitchFamily="18" charset="0"/>
              </a:rPr>
              <a:t>software</a:t>
            </a:r>
            <a:r>
              <a:rPr lang="es-ES" spc="135" dirty="0">
                <a:solidFill>
                  <a:srgbClr val="212121"/>
                </a:solidFill>
                <a:latin typeface="Times New Roman" panose="02020603050405020304" pitchFamily="18" charset="0"/>
                <a:ea typeface="Times New Roman" panose="02020603050405020304" pitchFamily="18" charset="0"/>
              </a:rPr>
              <a:t> </a:t>
            </a:r>
            <a:r>
              <a:rPr lang="es-ES" dirty="0">
                <a:solidFill>
                  <a:srgbClr val="212121"/>
                </a:solidFill>
                <a:latin typeface="Times New Roman" panose="02020603050405020304" pitchFamily="18" charset="0"/>
                <a:ea typeface="Times New Roman" panose="02020603050405020304" pitchFamily="18" charset="0"/>
              </a:rPr>
              <a:t>integrado</a:t>
            </a:r>
            <a:r>
              <a:rPr lang="es-ES" spc="135" dirty="0">
                <a:solidFill>
                  <a:srgbClr val="212121"/>
                </a:solidFill>
                <a:latin typeface="Times New Roman" panose="02020603050405020304" pitchFamily="18" charset="0"/>
                <a:ea typeface="Times New Roman" panose="02020603050405020304" pitchFamily="18" charset="0"/>
              </a:rPr>
              <a:t> </a:t>
            </a:r>
            <a:r>
              <a:rPr lang="es-ES" dirty="0">
                <a:solidFill>
                  <a:srgbClr val="212121"/>
                </a:solidFill>
                <a:latin typeface="Times New Roman" panose="02020603050405020304" pitchFamily="18" charset="0"/>
                <a:ea typeface="Times New Roman" panose="02020603050405020304" pitchFamily="18" charset="0"/>
              </a:rPr>
              <a:t>y</a:t>
            </a:r>
            <a:r>
              <a:rPr lang="es-ES" spc="135" dirty="0">
                <a:solidFill>
                  <a:srgbClr val="212121"/>
                </a:solidFill>
                <a:latin typeface="Times New Roman" panose="02020603050405020304" pitchFamily="18" charset="0"/>
                <a:ea typeface="Times New Roman" panose="02020603050405020304" pitchFamily="18" charset="0"/>
              </a:rPr>
              <a:t> </a:t>
            </a:r>
            <a:r>
              <a:rPr lang="es-ES" dirty="0">
                <a:solidFill>
                  <a:srgbClr val="212121"/>
                </a:solidFill>
                <a:latin typeface="Times New Roman" panose="02020603050405020304" pitchFamily="18" charset="0"/>
                <a:ea typeface="Times New Roman" panose="02020603050405020304" pitchFamily="18" charset="0"/>
              </a:rPr>
              <a:t>el</a:t>
            </a:r>
            <a:r>
              <a:rPr lang="es-ES" spc="135" dirty="0">
                <a:solidFill>
                  <a:srgbClr val="212121"/>
                </a:solidFill>
                <a:latin typeface="Times New Roman" panose="02020603050405020304" pitchFamily="18" charset="0"/>
                <a:ea typeface="Times New Roman" panose="02020603050405020304" pitchFamily="18" charset="0"/>
              </a:rPr>
              <a:t> </a:t>
            </a:r>
            <a:r>
              <a:rPr lang="es-ES" dirty="0">
                <a:solidFill>
                  <a:srgbClr val="212121"/>
                </a:solidFill>
                <a:latin typeface="Times New Roman" panose="02020603050405020304" pitchFamily="18" charset="0"/>
                <a:ea typeface="Times New Roman" panose="02020603050405020304" pitchFamily="18" charset="0"/>
              </a:rPr>
              <a:t>mando a distancia para realizar la prueba </a:t>
            </a:r>
            <a:r>
              <a:rPr lang="es-ES" dirty="0" err="1">
                <a:solidFill>
                  <a:srgbClr val="212121"/>
                </a:solidFill>
                <a:latin typeface="Times New Roman" panose="02020603050405020304" pitchFamily="18" charset="0"/>
                <a:ea typeface="Times New Roman" panose="02020603050405020304" pitchFamily="18" charset="0"/>
              </a:rPr>
              <a:t>preconstituida</a:t>
            </a:r>
            <a:r>
              <a:rPr lang="es-ES" dirty="0">
                <a:solidFill>
                  <a:srgbClr val="212121"/>
                </a:solidFill>
                <a:latin typeface="Times New Roman" panose="02020603050405020304" pitchFamily="18" charset="0"/>
                <a:ea typeface="Times New Roman" panose="02020603050405020304" pitchFamily="18" charset="0"/>
              </a:rPr>
              <a:t> fuera del edificio judicial.</a:t>
            </a:r>
            <a:endParaRPr lang="es-ES" sz="2000" dirty="0">
              <a:effectLst/>
              <a:latin typeface="Times New Roman" panose="02020603050405020304" pitchFamily="18" charset="0"/>
              <a:ea typeface="Times New Roman" panose="02020603050405020304" pitchFamily="18" charset="0"/>
            </a:endParaRPr>
          </a:p>
        </p:txBody>
      </p:sp>
      <p:pic>
        <p:nvPicPr>
          <p:cNvPr id="6" name="Image 28"/>
          <p:cNvPicPr/>
          <p:nvPr/>
        </p:nvPicPr>
        <p:blipFill>
          <a:blip r:embed="rId3" cstate="print"/>
          <a:stretch>
            <a:fillRect/>
          </a:stretch>
        </p:blipFill>
        <p:spPr>
          <a:xfrm>
            <a:off x="4637030" y="1213657"/>
            <a:ext cx="3276686" cy="3956655"/>
          </a:xfrm>
          <a:prstGeom prst="rect">
            <a:avLst/>
          </a:prstGeom>
        </p:spPr>
      </p:pic>
    </p:spTree>
    <p:extLst>
      <p:ext uri="{BB962C8B-B14F-4D97-AF65-F5344CB8AC3E}">
        <p14:creationId xmlns:p14="http://schemas.microsoft.com/office/powerpoint/2010/main" val="312639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chemeClr val="accent1">
                    <a:lumMod val="40000"/>
                    <a:lumOff val="60000"/>
                  </a:schemeClr>
                </a:solidFill>
              </a:rPr>
              <a:t>La arquitectura de la víctima</a:t>
            </a:r>
          </a:p>
        </p:txBody>
      </p:sp>
      <p:sp>
        <p:nvSpPr>
          <p:cNvPr id="3" name="Marcador de contenido 2"/>
          <p:cNvSpPr>
            <a:spLocks noGrp="1"/>
          </p:cNvSpPr>
          <p:nvPr>
            <p:ph idx="1"/>
          </p:nvPr>
        </p:nvSpPr>
        <p:spPr>
          <a:xfrm>
            <a:off x="505609" y="1409989"/>
            <a:ext cx="8009741" cy="4351338"/>
          </a:xfrm>
        </p:spPr>
        <p:txBody>
          <a:bodyPr/>
          <a:lstStyle/>
          <a:p>
            <a:pPr marL="0" indent="0" algn="just">
              <a:buNone/>
            </a:pPr>
            <a:r>
              <a:rPr lang="es-ES" sz="2000" dirty="0"/>
              <a:t>El impulso de la </a:t>
            </a:r>
            <a:r>
              <a:rPr lang="es-ES" sz="2000" dirty="0" err="1"/>
              <a:t>Viceconsejería</a:t>
            </a:r>
            <a:r>
              <a:rPr lang="es-ES" sz="2000" dirty="0"/>
              <a:t> de Justicia y de la Dirección General de Relaciones con la Administración de Justicia se desarrolla el proyecto “Arquitectura de la Víctima”, pionero en España con el fin de crear un plan funcional que fije los criterios básicos, mínimos y exigibles de humanización y excelencia en el abordaje a la víctima desde lo arquitectónico, directamente vinculado a la eficacia y eficiencia del proceso. </a:t>
            </a:r>
          </a:p>
          <a:p>
            <a:pPr marL="0" indent="0" algn="just">
              <a:buNone/>
            </a:pPr>
            <a:r>
              <a:rPr lang="es-ES" sz="2000" dirty="0"/>
              <a:t>Dicho Plan Funcional dará lugar al desarrollo de múltiples proyectos de adaptación de espacios ya existentes y adecuación a los que se construyan en el futuro. Para dicho trabajo, se cuenta con un equipo interdisciplinar formado por una psicopedagoga y Doctora (PhD) en Ciencias Humanas, Sociales y Jurídicas (Zaira Santana Amador) y dos profesionales de la arquitectura, el Prof. Doctor (PhD) Manuel </a:t>
            </a:r>
            <a:r>
              <a:rPr lang="es-ES" sz="2000" dirty="0" err="1"/>
              <a:t>Montesdeoca</a:t>
            </a:r>
            <a:r>
              <a:rPr lang="es-ES" sz="2000" dirty="0"/>
              <a:t> </a:t>
            </a:r>
            <a:r>
              <a:rPr lang="es-ES" sz="2000" dirty="0" err="1"/>
              <a:t>Calderín</a:t>
            </a:r>
            <a:r>
              <a:rPr lang="es-ES" sz="2000" dirty="0"/>
              <a:t> y Dña. Iris </a:t>
            </a:r>
            <a:r>
              <a:rPr lang="es-ES" sz="2000" dirty="0" err="1"/>
              <a:t>Madurga</a:t>
            </a:r>
            <a:r>
              <a:rPr lang="es-ES" sz="2000" dirty="0"/>
              <a:t> García (doctoranda). - El contacto con este grupo de profesionales se puede encontrar en </a:t>
            </a:r>
            <a:r>
              <a:rPr lang="es-ES" sz="2000" dirty="0">
                <a:hlinkClick r:id="rId2"/>
              </a:rPr>
              <a:t>https://arquitecturadelavictima.com/</a:t>
            </a:r>
            <a:endParaRPr lang="es-ES" sz="2000" dirty="0"/>
          </a:p>
          <a:p>
            <a:pPr marL="0" indent="0" algn="just">
              <a:buNone/>
            </a:pPr>
            <a:endParaRPr lang="es-ES" sz="2000" dirty="0"/>
          </a:p>
          <a:p>
            <a:pPr marL="0" indent="0">
              <a:buNone/>
            </a:pPr>
            <a:endParaRPr lang="es-ES" dirty="0"/>
          </a:p>
        </p:txBody>
      </p:sp>
    </p:spTree>
    <p:extLst>
      <p:ext uri="{BB962C8B-B14F-4D97-AF65-F5344CB8AC3E}">
        <p14:creationId xmlns:p14="http://schemas.microsoft.com/office/powerpoint/2010/main" val="4220692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sz="2400" dirty="0"/>
              <a:t>Sala de espera del Juzgado especializado</a:t>
            </a:r>
          </a:p>
        </p:txBody>
      </p:sp>
      <p:pic>
        <p:nvPicPr>
          <p:cNvPr id="4" name="Image 29"/>
          <p:cNvPicPr>
            <a:picLocks noGrp="1"/>
          </p:cNvPicPr>
          <p:nvPr>
            <p:ph idx="1"/>
          </p:nvPr>
        </p:nvPicPr>
        <p:blipFill>
          <a:blip r:embed="rId2" cstate="print"/>
          <a:stretch>
            <a:fillRect/>
          </a:stretch>
        </p:blipFill>
        <p:spPr>
          <a:xfrm>
            <a:off x="1248251" y="1825625"/>
            <a:ext cx="3257248" cy="3984971"/>
          </a:xfrm>
          <a:prstGeom prst="rect">
            <a:avLst/>
          </a:prstGeom>
        </p:spPr>
      </p:pic>
      <p:pic>
        <p:nvPicPr>
          <p:cNvPr id="5" name="Image 31"/>
          <p:cNvPicPr/>
          <p:nvPr/>
        </p:nvPicPr>
        <p:blipFill>
          <a:blip r:embed="rId3" cstate="print"/>
          <a:stretch>
            <a:fillRect/>
          </a:stretch>
        </p:blipFill>
        <p:spPr>
          <a:xfrm>
            <a:off x="5227638" y="1825625"/>
            <a:ext cx="3010275" cy="4199701"/>
          </a:xfrm>
          <a:prstGeom prst="rect">
            <a:avLst/>
          </a:prstGeom>
        </p:spPr>
      </p:pic>
    </p:spTree>
    <p:extLst>
      <p:ext uri="{BB962C8B-B14F-4D97-AF65-F5344CB8AC3E}">
        <p14:creationId xmlns:p14="http://schemas.microsoft.com/office/powerpoint/2010/main" val="1929828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2400" dirty="0"/>
              <a:t>Zona de deambulación con </a:t>
            </a:r>
            <a:r>
              <a:rPr lang="es-ES" sz="2400" dirty="0" err="1"/>
              <a:t>veleda</a:t>
            </a:r>
            <a:r>
              <a:rPr lang="es-ES" sz="2400" dirty="0"/>
              <a:t> gigante y </a:t>
            </a:r>
            <a:r>
              <a:rPr lang="es-ES" sz="2400" dirty="0" err="1"/>
              <a:t>cesped</a:t>
            </a:r>
            <a:endParaRPr lang="es-ES" sz="2400" dirty="0"/>
          </a:p>
        </p:txBody>
      </p:sp>
      <p:pic>
        <p:nvPicPr>
          <p:cNvPr id="4" name="Image 47">
            <a:extLst>
              <a:ext uri="{FF2B5EF4-FFF2-40B4-BE49-F238E27FC236}">
                <a16:creationId xmlns:a16="http://schemas.microsoft.com/office/drawing/2014/main" id="{A14E7E0E-36DD-4AD3-6220-1ADEA6D09271}"/>
              </a:ext>
            </a:extLst>
          </p:cNvPr>
          <p:cNvPicPr>
            <a:picLocks/>
          </p:cNvPicPr>
          <p:nvPr/>
        </p:nvPicPr>
        <p:blipFill>
          <a:blip r:embed="rId2" cstate="print"/>
          <a:stretch>
            <a:fillRect/>
          </a:stretch>
        </p:blipFill>
        <p:spPr>
          <a:xfrm>
            <a:off x="1107613" y="2350567"/>
            <a:ext cx="2817841" cy="3708487"/>
          </a:xfrm>
          <a:prstGeom prst="rect">
            <a:avLst/>
          </a:prstGeom>
        </p:spPr>
      </p:pic>
      <p:pic>
        <p:nvPicPr>
          <p:cNvPr id="5" name="Image 48">
            <a:extLst>
              <a:ext uri="{FF2B5EF4-FFF2-40B4-BE49-F238E27FC236}">
                <a16:creationId xmlns:a16="http://schemas.microsoft.com/office/drawing/2014/main" id="{0C753FE1-C385-3325-25FD-AACB28AA37E5}"/>
              </a:ext>
            </a:extLst>
          </p:cNvPr>
          <p:cNvPicPr>
            <a:picLocks noGrp="1"/>
          </p:cNvPicPr>
          <p:nvPr>
            <p:ph idx="1"/>
          </p:nvPr>
        </p:nvPicPr>
        <p:blipFill>
          <a:blip r:embed="rId3" cstate="print"/>
          <a:stretch>
            <a:fillRect/>
          </a:stretch>
        </p:blipFill>
        <p:spPr>
          <a:xfrm>
            <a:off x="4322617" y="1825625"/>
            <a:ext cx="4729019" cy="4233429"/>
          </a:xfrm>
          <a:prstGeom prst="rect">
            <a:avLst/>
          </a:prstGeom>
        </p:spPr>
      </p:pic>
    </p:spTree>
    <p:extLst>
      <p:ext uri="{BB962C8B-B14F-4D97-AF65-F5344CB8AC3E}">
        <p14:creationId xmlns:p14="http://schemas.microsoft.com/office/powerpoint/2010/main" val="904833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9846F6-5E35-301D-44B0-0829BFF9E0E8}"/>
              </a:ext>
            </a:extLst>
          </p:cNvPr>
          <p:cNvSpPr>
            <a:spLocks noGrp="1"/>
          </p:cNvSpPr>
          <p:nvPr>
            <p:ph type="title"/>
          </p:nvPr>
        </p:nvSpPr>
        <p:spPr/>
        <p:txBody>
          <a:bodyPr/>
          <a:lstStyle/>
          <a:p>
            <a:pPr algn="just"/>
            <a:r>
              <a:rPr lang="es-ES" sz="2800" b="1" kern="0" spc="0" dirty="0">
                <a:solidFill>
                  <a:schemeClr val="accent1">
                    <a:lumMod val="60000"/>
                    <a:lumOff val="40000"/>
                  </a:schemeClr>
                </a:solidFill>
                <a:effectLst/>
                <a:latin typeface="Calibri" panose="020F0502020204030204" pitchFamily="34" charset="0"/>
                <a:ea typeface="Calibri" panose="020F0502020204030204" pitchFamily="34" charset="0"/>
              </a:rPr>
              <a:t>EL</a:t>
            </a:r>
            <a:r>
              <a:rPr lang="es-ES" sz="2800" b="1" kern="0" spc="400"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2800" b="1" kern="0" spc="0" dirty="0">
                <a:solidFill>
                  <a:schemeClr val="accent1">
                    <a:lumMod val="60000"/>
                    <a:lumOff val="40000"/>
                  </a:schemeClr>
                </a:solidFill>
                <a:effectLst/>
                <a:latin typeface="Calibri" panose="020F0502020204030204" pitchFamily="34" charset="0"/>
                <a:ea typeface="Calibri" panose="020F0502020204030204" pitchFamily="34" charset="0"/>
              </a:rPr>
              <a:t>REGALO</a:t>
            </a:r>
            <a:r>
              <a:rPr lang="es-ES" sz="2800" b="1" kern="0" spc="400"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2800" b="1" kern="0" spc="0" dirty="0">
                <a:solidFill>
                  <a:schemeClr val="accent1">
                    <a:lumMod val="60000"/>
                    <a:lumOff val="40000"/>
                  </a:schemeClr>
                </a:solidFill>
                <a:effectLst/>
                <a:latin typeface="Calibri" panose="020F0502020204030204" pitchFamily="34" charset="0"/>
                <a:ea typeface="Calibri" panose="020F0502020204030204" pitchFamily="34" charset="0"/>
              </a:rPr>
              <a:t>DE</a:t>
            </a:r>
            <a:r>
              <a:rPr lang="es-ES" sz="2800" b="1" kern="0" spc="400"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2800" b="1" kern="0" spc="0" dirty="0">
                <a:solidFill>
                  <a:schemeClr val="accent1">
                    <a:lumMod val="60000"/>
                    <a:lumOff val="40000"/>
                  </a:schemeClr>
                </a:solidFill>
                <a:effectLst/>
                <a:latin typeface="Calibri" panose="020F0502020204030204" pitchFamily="34" charset="0"/>
                <a:ea typeface="Calibri" panose="020F0502020204030204" pitchFamily="34" charset="0"/>
              </a:rPr>
              <a:t>BIENVENIDA:</a:t>
            </a:r>
            <a:r>
              <a:rPr lang="es-ES" sz="2800" b="1" kern="0" spc="400"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2800" b="1" kern="0" spc="0" dirty="0">
                <a:solidFill>
                  <a:schemeClr val="accent1">
                    <a:lumMod val="60000"/>
                    <a:lumOff val="40000"/>
                  </a:schemeClr>
                </a:solidFill>
                <a:effectLst/>
                <a:latin typeface="Calibri" panose="020F0502020204030204" pitchFamily="34" charset="0"/>
                <a:ea typeface="Calibri" panose="020F0502020204030204" pitchFamily="34" charset="0"/>
              </a:rPr>
              <a:t>MOCHILA-NEVERA,</a:t>
            </a:r>
            <a:r>
              <a:rPr lang="es-ES" sz="2800" b="1" kern="0" spc="400"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2800" b="1" kern="0" spc="0" dirty="0">
                <a:solidFill>
                  <a:schemeClr val="accent1">
                    <a:lumMod val="60000"/>
                    <a:lumOff val="40000"/>
                  </a:schemeClr>
                </a:solidFill>
                <a:effectLst/>
                <a:latin typeface="Calibri" panose="020F0502020204030204" pitchFamily="34" charset="0"/>
                <a:ea typeface="Calibri" panose="020F0502020204030204" pitchFamily="34" charset="0"/>
              </a:rPr>
              <a:t>LIBRETA</a:t>
            </a:r>
            <a:r>
              <a:rPr lang="es-ES" sz="2800" b="1" kern="0" spc="400"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2800" b="1" kern="0" spc="0" dirty="0">
                <a:solidFill>
                  <a:schemeClr val="accent1">
                    <a:lumMod val="60000"/>
                    <a:lumOff val="40000"/>
                  </a:schemeClr>
                </a:solidFill>
                <a:effectLst/>
                <a:latin typeface="Calibri" panose="020F0502020204030204" pitchFamily="34" charset="0"/>
                <a:ea typeface="Calibri" panose="020F0502020204030204" pitchFamily="34" charset="0"/>
              </a:rPr>
              <a:t>Y</a:t>
            </a:r>
            <a:r>
              <a:rPr lang="es-ES" sz="2800" b="1" kern="0" spc="400"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2800" b="1" kern="0" spc="0" dirty="0">
                <a:solidFill>
                  <a:schemeClr val="accent1">
                    <a:lumMod val="60000"/>
                    <a:lumOff val="40000"/>
                  </a:schemeClr>
                </a:solidFill>
                <a:effectLst/>
                <a:latin typeface="Calibri" panose="020F0502020204030204" pitchFamily="34" charset="0"/>
                <a:ea typeface="Calibri" panose="020F0502020204030204" pitchFamily="34" charset="0"/>
              </a:rPr>
              <a:t>LÁPICES</a:t>
            </a:r>
            <a:r>
              <a:rPr lang="es-ES" sz="2800" b="1" kern="0" spc="400"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2800" b="1" kern="0" spc="0" dirty="0">
                <a:solidFill>
                  <a:schemeClr val="accent1">
                    <a:lumMod val="60000"/>
                    <a:lumOff val="40000"/>
                  </a:schemeClr>
                </a:solidFill>
                <a:effectLst/>
                <a:latin typeface="Calibri" panose="020F0502020204030204" pitchFamily="34" charset="0"/>
                <a:ea typeface="Calibri" panose="020F0502020204030204" pitchFamily="34" charset="0"/>
              </a:rPr>
              <a:t>DE COLORES CON TOGUI + LIBRO</a:t>
            </a:r>
            <a:br>
              <a:rPr lang="es-ES" sz="1800" b="1" kern="0" spc="0" dirty="0">
                <a:effectLst/>
                <a:latin typeface="Calibri" panose="020F0502020204030204" pitchFamily="34" charset="0"/>
                <a:ea typeface="Calibri" panose="020F0502020204030204" pitchFamily="34" charset="0"/>
              </a:rPr>
            </a:br>
            <a:endParaRPr lang="es-ES" dirty="0"/>
          </a:p>
        </p:txBody>
      </p:sp>
      <p:pic>
        <p:nvPicPr>
          <p:cNvPr id="4" name="Image 93">
            <a:extLst>
              <a:ext uri="{FF2B5EF4-FFF2-40B4-BE49-F238E27FC236}">
                <a16:creationId xmlns:a16="http://schemas.microsoft.com/office/drawing/2014/main" id="{A82C49F5-E185-E94C-37FD-4749FDBF6D63}"/>
              </a:ext>
            </a:extLst>
          </p:cNvPr>
          <p:cNvPicPr>
            <a:picLocks noGrp="1"/>
          </p:cNvPicPr>
          <p:nvPr>
            <p:ph idx="1"/>
          </p:nvPr>
        </p:nvPicPr>
        <p:blipFill rotWithShape="1">
          <a:blip r:embed="rId2" cstate="print"/>
          <a:srcRect t="54837"/>
          <a:stretch/>
        </p:blipFill>
        <p:spPr>
          <a:xfrm>
            <a:off x="4257386" y="1764148"/>
            <a:ext cx="4257964" cy="3842326"/>
          </a:xfrm>
          <a:prstGeom prst="rect">
            <a:avLst/>
          </a:prstGeom>
        </p:spPr>
      </p:pic>
      <p:pic>
        <p:nvPicPr>
          <p:cNvPr id="6" name="Image 97">
            <a:extLst>
              <a:ext uri="{FF2B5EF4-FFF2-40B4-BE49-F238E27FC236}">
                <a16:creationId xmlns:a16="http://schemas.microsoft.com/office/drawing/2014/main" id="{72DC3DFD-9D06-33D5-5E32-EF90F7620556}"/>
              </a:ext>
            </a:extLst>
          </p:cNvPr>
          <p:cNvPicPr>
            <a:picLocks/>
          </p:cNvPicPr>
          <p:nvPr/>
        </p:nvPicPr>
        <p:blipFill rotWithShape="1">
          <a:blip r:embed="rId3" cstate="print"/>
          <a:srcRect l="34563" t="75522" r="28780" b="-9"/>
          <a:stretch/>
        </p:blipFill>
        <p:spPr bwMode="auto">
          <a:xfrm>
            <a:off x="628650" y="2078182"/>
            <a:ext cx="3379932" cy="38423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5625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759F21-543C-5144-9F07-AF8EB1928B30}"/>
              </a:ext>
            </a:extLst>
          </p:cNvPr>
          <p:cNvSpPr>
            <a:spLocks noGrp="1"/>
          </p:cNvSpPr>
          <p:nvPr>
            <p:ph type="title"/>
          </p:nvPr>
        </p:nvSpPr>
        <p:spPr>
          <a:xfrm>
            <a:off x="2259106" y="203761"/>
            <a:ext cx="6256244" cy="870437"/>
          </a:xfrm>
        </p:spPr>
        <p:txBody>
          <a:bodyPr/>
          <a:lstStyle/>
          <a:p>
            <a:pPr algn="ctr"/>
            <a:r>
              <a:rPr lang="es-ES" sz="3200" dirty="0"/>
              <a:t>1. Cambios en algunos aspectos generales</a:t>
            </a:r>
          </a:p>
        </p:txBody>
      </p:sp>
      <p:sp>
        <p:nvSpPr>
          <p:cNvPr id="3" name="Marcador de contenido 2">
            <a:extLst>
              <a:ext uri="{FF2B5EF4-FFF2-40B4-BE49-F238E27FC236}">
                <a16:creationId xmlns:a16="http://schemas.microsoft.com/office/drawing/2014/main" id="{A344B853-E519-6521-0D1C-EFB2A2D1B824}"/>
              </a:ext>
            </a:extLst>
          </p:cNvPr>
          <p:cNvSpPr>
            <a:spLocks noGrp="1"/>
          </p:cNvSpPr>
          <p:nvPr>
            <p:ph idx="1"/>
          </p:nvPr>
        </p:nvSpPr>
        <p:spPr>
          <a:xfrm>
            <a:off x="505609" y="1243035"/>
            <a:ext cx="8009741" cy="4800924"/>
          </a:xfrm>
        </p:spPr>
        <p:txBody>
          <a:bodyPr/>
          <a:lstStyle/>
          <a:p>
            <a:pPr marL="0" indent="0" algn="ctr">
              <a:spcBef>
                <a:spcPts val="0"/>
              </a:spcBef>
              <a:buNone/>
            </a:pPr>
            <a:r>
              <a:rPr lang="es-ES" sz="2000" dirty="0"/>
              <a:t> </a:t>
            </a:r>
            <a:r>
              <a:rPr lang="es-ES" sz="2400" b="1" dirty="0"/>
              <a:t>Las Oficinas de Atención a la Víctima: Potenciación en el proceso penal con víctimas menores</a:t>
            </a:r>
          </a:p>
          <a:p>
            <a:pPr marL="0" indent="0">
              <a:spcBef>
                <a:spcPts val="0"/>
              </a:spcBef>
              <a:buNone/>
            </a:pPr>
            <a:r>
              <a:rPr lang="es-ES" sz="1100" dirty="0">
                <a:solidFill>
                  <a:srgbClr val="FFC000"/>
                </a:solidFill>
              </a:rPr>
              <a:t>https://www.mjusticia.gob.es/BUSCADIR/ServletControlador?apartado=buscadorPorProvinciasForm&amp;tipo=ATV&amp;lang=es</a:t>
            </a:r>
          </a:p>
          <a:p>
            <a:pPr marL="0" indent="0">
              <a:spcBef>
                <a:spcPts val="0"/>
              </a:spcBef>
              <a:buNone/>
            </a:pPr>
            <a:endParaRPr lang="es-ES" sz="1100" dirty="0">
              <a:solidFill>
                <a:srgbClr val="FFC000"/>
              </a:solidFill>
            </a:endParaRPr>
          </a:p>
          <a:p>
            <a:pPr marL="0" indent="0">
              <a:spcBef>
                <a:spcPts val="0"/>
              </a:spcBef>
              <a:buNone/>
            </a:pPr>
            <a:endParaRPr lang="es-ES" sz="2000" dirty="0"/>
          </a:p>
          <a:p>
            <a:pPr algn="just">
              <a:spcBef>
                <a:spcPts val="0"/>
              </a:spcBef>
            </a:pPr>
            <a:r>
              <a:rPr lang="es-ES" sz="1600" dirty="0"/>
              <a:t>Art. 13.2 LOPIVI: “Incoado un procedimiento penal como consecuencia de una situación de violencia sobre un niño, niña o adolescente, el Letrado de la Administración de Justicia derivará a la persona menor de edad víctima de violencia a la </a:t>
            </a:r>
            <a:r>
              <a:rPr lang="es-ES" sz="1600" i="1" dirty="0"/>
              <a:t>Oficina de Atención a la Víctima competente</a:t>
            </a:r>
            <a:r>
              <a:rPr lang="es-ES" sz="1600" dirty="0"/>
              <a:t>, cuando ello resulte necesario en atención a la gravedad del delito, la vulnerabilidad de la víctima o en aquellos casos en los que la víctima lo solicite, en cumplimiento de lo dispuesto en el artículo 10 de la Ley 4/2015, de 27 de abril”. </a:t>
            </a:r>
          </a:p>
          <a:p>
            <a:pPr marL="0" indent="0">
              <a:spcBef>
                <a:spcPts val="0"/>
              </a:spcBef>
              <a:buNone/>
            </a:pPr>
            <a:endParaRPr lang="es-ES" sz="1400" dirty="0"/>
          </a:p>
          <a:p>
            <a:pPr algn="just">
              <a:spcBef>
                <a:spcPts val="0"/>
              </a:spcBef>
              <a:buFontTx/>
              <a:buChar char="-"/>
            </a:pPr>
            <a:r>
              <a:rPr lang="es-ES" sz="1600" dirty="0"/>
              <a:t>Disposición Final Undécima de la LOPIVI modifica el art. 4 de la Ley Orgánica 5/2000, de 12 de enero, reguladora de la Responsabilidad penal de los menores incluyendo, en su párrafo segundo, la </a:t>
            </a:r>
            <a:r>
              <a:rPr lang="es-ES" sz="1600" i="1" dirty="0"/>
              <a:t>derivación de la víctima de violencia a la Oficina de Atención a la Víctima competente</a:t>
            </a:r>
            <a:r>
              <a:rPr lang="es-ES" sz="1600" dirty="0"/>
              <a:t> Asimismo, el art. 10.2 de esta Ley 5/2000, dedicado a “Derecho de información y asesoramiento”, ya dispone que “Los niños, niñas y adolescentes víctimas de violencia </a:t>
            </a:r>
            <a:r>
              <a:rPr lang="es-ES" sz="1600" i="1" dirty="0"/>
              <a:t>serán derivados a la Oficina de Asistencia a las Víctimas correspondiente</a:t>
            </a:r>
            <a:r>
              <a:rPr lang="es-ES" sz="1600" dirty="0"/>
              <a:t>, donde recibirán la información, el asesoramiento y el apoyo que sea necesario en cada caso, de conformidad con lo previsto en la Ley 4/2015, de 27 de abril, del Estatuto de la víctima del delito”.</a:t>
            </a:r>
          </a:p>
          <a:p>
            <a:pPr algn="just">
              <a:spcBef>
                <a:spcPts val="0"/>
              </a:spcBef>
              <a:buFontTx/>
              <a:buChar char="-"/>
            </a:pPr>
            <a:endParaRPr lang="es-ES" sz="1600" dirty="0"/>
          </a:p>
          <a:p>
            <a:pPr marL="0" indent="0">
              <a:buNone/>
            </a:pPr>
            <a:endParaRPr lang="es-ES" dirty="0"/>
          </a:p>
        </p:txBody>
      </p:sp>
    </p:spTree>
    <p:extLst>
      <p:ext uri="{BB962C8B-B14F-4D97-AF65-F5344CB8AC3E}">
        <p14:creationId xmlns:p14="http://schemas.microsoft.com/office/powerpoint/2010/main" val="393847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589E4E-78D7-1281-6D19-778680CC7C06}"/>
              </a:ext>
            </a:extLst>
          </p:cNvPr>
          <p:cNvSpPr>
            <a:spLocks noGrp="1"/>
          </p:cNvSpPr>
          <p:nvPr>
            <p:ph type="title"/>
          </p:nvPr>
        </p:nvSpPr>
        <p:spPr/>
        <p:txBody>
          <a:bodyPr/>
          <a:lstStyle/>
          <a:p>
            <a:r>
              <a:rPr lang="es-ES" sz="3200" b="1" kern="0" spc="0" dirty="0">
                <a:solidFill>
                  <a:schemeClr val="accent1">
                    <a:lumMod val="60000"/>
                    <a:lumOff val="40000"/>
                  </a:schemeClr>
                </a:solidFill>
                <a:effectLst/>
                <a:latin typeface="Calibri" panose="020F0502020204030204" pitchFamily="34" charset="0"/>
                <a:ea typeface="Calibri" panose="020F0502020204030204" pitchFamily="34" charset="0"/>
              </a:rPr>
              <a:t>TABLET</a:t>
            </a:r>
            <a:r>
              <a:rPr lang="es-ES" sz="3200" b="1" kern="0" spc="-65"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3200" b="1" kern="0" spc="0" dirty="0">
                <a:solidFill>
                  <a:schemeClr val="accent1">
                    <a:lumMod val="60000"/>
                    <a:lumOff val="40000"/>
                  </a:schemeClr>
                </a:solidFill>
                <a:effectLst/>
                <a:latin typeface="Calibri" panose="020F0502020204030204" pitchFamily="34" charset="0"/>
                <a:ea typeface="Calibri" panose="020F0502020204030204" pitchFamily="34" charset="0"/>
              </a:rPr>
              <a:t>GIGANTE</a:t>
            </a:r>
            <a:r>
              <a:rPr lang="es-ES" sz="3200" b="1" kern="0" spc="-50"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3200" b="1" kern="0" spc="0" dirty="0">
                <a:solidFill>
                  <a:schemeClr val="accent1">
                    <a:lumMod val="60000"/>
                    <a:lumOff val="40000"/>
                  </a:schemeClr>
                </a:solidFill>
                <a:effectLst/>
                <a:latin typeface="Calibri" panose="020F0502020204030204" pitchFamily="34" charset="0"/>
                <a:ea typeface="Calibri" panose="020F0502020204030204" pitchFamily="34" charset="0"/>
              </a:rPr>
              <a:t>PARA</a:t>
            </a:r>
            <a:r>
              <a:rPr lang="es-ES" sz="3200" b="1" kern="0" spc="-50"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3200" b="1" kern="0" spc="0" dirty="0">
                <a:solidFill>
                  <a:schemeClr val="accent1">
                    <a:lumMod val="60000"/>
                    <a:lumOff val="40000"/>
                  </a:schemeClr>
                </a:solidFill>
                <a:effectLst/>
                <a:latin typeface="Calibri" panose="020F0502020204030204" pitchFamily="34" charset="0"/>
                <a:ea typeface="Calibri" panose="020F0502020204030204" pitchFamily="34" charset="0"/>
              </a:rPr>
              <a:t>MENORES</a:t>
            </a:r>
            <a:r>
              <a:rPr lang="es-ES" sz="3200" b="1" kern="0" spc="-50"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3200" b="1" kern="0" spc="0" dirty="0">
                <a:solidFill>
                  <a:schemeClr val="accent1">
                    <a:lumMod val="60000"/>
                    <a:lumOff val="40000"/>
                  </a:schemeClr>
                </a:solidFill>
                <a:effectLst/>
                <a:latin typeface="Calibri" panose="020F0502020204030204" pitchFamily="34" charset="0"/>
                <a:ea typeface="Calibri" panose="020F0502020204030204" pitchFamily="34" charset="0"/>
              </a:rPr>
              <a:t>DE</a:t>
            </a:r>
            <a:r>
              <a:rPr lang="es-ES" sz="3200" b="1" kern="0" spc="-55"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3200" b="1" kern="0" spc="0" dirty="0">
                <a:solidFill>
                  <a:schemeClr val="accent1">
                    <a:lumMod val="60000"/>
                    <a:lumOff val="40000"/>
                  </a:schemeClr>
                </a:solidFill>
                <a:effectLst/>
                <a:latin typeface="Calibri" panose="020F0502020204030204" pitchFamily="34" charset="0"/>
                <a:ea typeface="Calibri" panose="020F0502020204030204" pitchFamily="34" charset="0"/>
              </a:rPr>
              <a:t>12</a:t>
            </a:r>
            <a:r>
              <a:rPr lang="es-ES" sz="3200" b="1" kern="0" spc="-45" dirty="0">
                <a:solidFill>
                  <a:schemeClr val="accent1">
                    <a:lumMod val="60000"/>
                    <a:lumOff val="40000"/>
                  </a:schemeClr>
                </a:solidFill>
                <a:effectLst/>
                <a:latin typeface="Calibri" panose="020F0502020204030204" pitchFamily="34" charset="0"/>
                <a:ea typeface="Calibri" panose="020F0502020204030204" pitchFamily="34" charset="0"/>
              </a:rPr>
              <a:t> </a:t>
            </a:r>
            <a:r>
              <a:rPr lang="es-ES" sz="3200" b="1" kern="0" spc="-10" dirty="0">
                <a:solidFill>
                  <a:schemeClr val="accent1">
                    <a:lumMod val="60000"/>
                    <a:lumOff val="40000"/>
                  </a:schemeClr>
                </a:solidFill>
                <a:effectLst/>
                <a:latin typeface="Calibri" panose="020F0502020204030204" pitchFamily="34" charset="0"/>
                <a:ea typeface="Calibri" panose="020F0502020204030204" pitchFamily="34" charset="0"/>
              </a:rPr>
              <a:t>AÑOS.</a:t>
            </a:r>
            <a:br>
              <a:rPr lang="es-ES" sz="1800" b="1" kern="0" spc="0" dirty="0">
                <a:effectLst/>
                <a:latin typeface="Calibri" panose="020F0502020204030204" pitchFamily="34" charset="0"/>
                <a:ea typeface="Calibri" panose="020F0502020204030204" pitchFamily="34" charset="0"/>
              </a:rPr>
            </a:br>
            <a:endParaRPr lang="es-ES" dirty="0"/>
          </a:p>
        </p:txBody>
      </p:sp>
      <p:pic>
        <p:nvPicPr>
          <p:cNvPr id="4" name="Image 50">
            <a:extLst>
              <a:ext uri="{FF2B5EF4-FFF2-40B4-BE49-F238E27FC236}">
                <a16:creationId xmlns:a16="http://schemas.microsoft.com/office/drawing/2014/main" id="{9FAB196D-F42F-0430-06EE-F00D73472F11}"/>
              </a:ext>
            </a:extLst>
          </p:cNvPr>
          <p:cNvPicPr>
            <a:picLocks noGrp="1"/>
          </p:cNvPicPr>
          <p:nvPr>
            <p:ph idx="1"/>
          </p:nvPr>
        </p:nvPicPr>
        <p:blipFill>
          <a:blip r:embed="rId2" cstate="print"/>
          <a:stretch>
            <a:fillRect/>
          </a:stretch>
        </p:blipFill>
        <p:spPr>
          <a:xfrm>
            <a:off x="1743075" y="1901031"/>
            <a:ext cx="5534025" cy="4200525"/>
          </a:xfrm>
          <a:prstGeom prst="rect">
            <a:avLst/>
          </a:prstGeom>
        </p:spPr>
      </p:pic>
    </p:spTree>
    <p:extLst>
      <p:ext uri="{BB962C8B-B14F-4D97-AF65-F5344CB8AC3E}">
        <p14:creationId xmlns:p14="http://schemas.microsoft.com/office/powerpoint/2010/main" val="651501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0FEF0B-BE3D-5D9E-5DAD-F28E5AFE6D27}"/>
              </a:ext>
            </a:extLst>
          </p:cNvPr>
          <p:cNvSpPr>
            <a:spLocks noGrp="1"/>
          </p:cNvSpPr>
          <p:nvPr>
            <p:ph type="title"/>
          </p:nvPr>
        </p:nvSpPr>
        <p:spPr/>
        <p:txBody>
          <a:bodyPr/>
          <a:lstStyle/>
          <a:p>
            <a:r>
              <a:rPr lang="es-ES" dirty="0">
                <a:solidFill>
                  <a:schemeClr val="accent1">
                    <a:lumMod val="60000"/>
                    <a:lumOff val="40000"/>
                  </a:schemeClr>
                </a:solidFill>
              </a:rPr>
              <a:t>REALIDAD</a:t>
            </a:r>
            <a:r>
              <a:rPr lang="es-ES" dirty="0"/>
              <a:t> </a:t>
            </a:r>
            <a:r>
              <a:rPr lang="es-ES" dirty="0">
                <a:solidFill>
                  <a:schemeClr val="accent1">
                    <a:lumMod val="60000"/>
                    <a:lumOff val="40000"/>
                  </a:schemeClr>
                </a:solidFill>
              </a:rPr>
              <a:t>VIRTUAL</a:t>
            </a:r>
          </a:p>
        </p:txBody>
      </p:sp>
      <p:pic>
        <p:nvPicPr>
          <p:cNvPr id="4" name="Image 52">
            <a:extLst>
              <a:ext uri="{FF2B5EF4-FFF2-40B4-BE49-F238E27FC236}">
                <a16:creationId xmlns:a16="http://schemas.microsoft.com/office/drawing/2014/main" id="{D4E999B1-C63A-F2DC-31FF-0F297A8E39ED}"/>
              </a:ext>
            </a:extLst>
          </p:cNvPr>
          <p:cNvPicPr>
            <a:picLocks noGrp="1"/>
          </p:cNvPicPr>
          <p:nvPr>
            <p:ph idx="1"/>
          </p:nvPr>
        </p:nvPicPr>
        <p:blipFill>
          <a:blip r:embed="rId2" cstate="print"/>
          <a:stretch>
            <a:fillRect/>
          </a:stretch>
        </p:blipFill>
        <p:spPr>
          <a:xfrm>
            <a:off x="1608143" y="1825625"/>
            <a:ext cx="5803889" cy="4351338"/>
          </a:xfrm>
          <a:prstGeom prst="rect">
            <a:avLst/>
          </a:prstGeom>
        </p:spPr>
      </p:pic>
    </p:spTree>
    <p:extLst>
      <p:ext uri="{BB962C8B-B14F-4D97-AF65-F5344CB8AC3E}">
        <p14:creationId xmlns:p14="http://schemas.microsoft.com/office/powerpoint/2010/main" val="3031473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190BF3-55F6-D03D-205B-D12C05A1E5B2}"/>
              </a:ext>
            </a:extLst>
          </p:cNvPr>
          <p:cNvSpPr>
            <a:spLocks noGrp="1"/>
          </p:cNvSpPr>
          <p:nvPr>
            <p:ph type="title"/>
          </p:nvPr>
        </p:nvSpPr>
        <p:spPr/>
        <p:txBody>
          <a:bodyPr/>
          <a:lstStyle/>
          <a:p>
            <a:r>
              <a:rPr lang="es-ES" dirty="0">
                <a:solidFill>
                  <a:schemeClr val="accent1">
                    <a:lumMod val="60000"/>
                    <a:lumOff val="40000"/>
                  </a:schemeClr>
                </a:solidFill>
              </a:rPr>
              <a:t>EL CUENTO</a:t>
            </a:r>
          </a:p>
        </p:txBody>
      </p:sp>
      <p:pic>
        <p:nvPicPr>
          <p:cNvPr id="4" name="Image 54">
            <a:extLst>
              <a:ext uri="{FF2B5EF4-FFF2-40B4-BE49-F238E27FC236}">
                <a16:creationId xmlns:a16="http://schemas.microsoft.com/office/drawing/2014/main" id="{7589F682-C38F-70CB-D427-EF54174D1079}"/>
              </a:ext>
            </a:extLst>
          </p:cNvPr>
          <p:cNvPicPr>
            <a:picLocks noGrp="1"/>
          </p:cNvPicPr>
          <p:nvPr>
            <p:ph idx="1"/>
          </p:nvPr>
        </p:nvPicPr>
        <p:blipFill>
          <a:blip r:embed="rId2" cstate="print"/>
          <a:stretch>
            <a:fillRect/>
          </a:stretch>
        </p:blipFill>
        <p:spPr>
          <a:xfrm>
            <a:off x="526473" y="1825625"/>
            <a:ext cx="3759200" cy="3743902"/>
          </a:xfrm>
          <a:prstGeom prst="rect">
            <a:avLst/>
          </a:prstGeom>
        </p:spPr>
      </p:pic>
      <p:pic>
        <p:nvPicPr>
          <p:cNvPr id="5" name="Image 55">
            <a:extLst>
              <a:ext uri="{FF2B5EF4-FFF2-40B4-BE49-F238E27FC236}">
                <a16:creationId xmlns:a16="http://schemas.microsoft.com/office/drawing/2014/main" id="{1939EEE9-E4D1-76CB-E094-104DD5CD5CEC}"/>
              </a:ext>
            </a:extLst>
          </p:cNvPr>
          <p:cNvPicPr>
            <a:picLocks/>
          </p:cNvPicPr>
          <p:nvPr/>
        </p:nvPicPr>
        <p:blipFill>
          <a:blip r:embed="rId3" cstate="print"/>
          <a:stretch>
            <a:fillRect/>
          </a:stretch>
        </p:blipFill>
        <p:spPr>
          <a:xfrm>
            <a:off x="4572000" y="1825625"/>
            <a:ext cx="4045527" cy="3642302"/>
          </a:xfrm>
          <a:prstGeom prst="rect">
            <a:avLst/>
          </a:prstGeom>
        </p:spPr>
      </p:pic>
    </p:spTree>
    <p:extLst>
      <p:ext uri="{BB962C8B-B14F-4D97-AF65-F5344CB8AC3E}">
        <p14:creationId xmlns:p14="http://schemas.microsoft.com/office/powerpoint/2010/main" val="2864645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767637-66DC-77BA-8A71-967A0CDE040A}"/>
              </a:ext>
            </a:extLst>
          </p:cNvPr>
          <p:cNvSpPr>
            <a:spLocks noGrp="1"/>
          </p:cNvSpPr>
          <p:nvPr>
            <p:ph type="title"/>
          </p:nvPr>
        </p:nvSpPr>
        <p:spPr/>
        <p:txBody>
          <a:bodyPr/>
          <a:lstStyle/>
          <a:p>
            <a:pPr algn="just"/>
            <a:r>
              <a:rPr lang="es-ES" sz="2400" b="1" kern="0" spc="0" dirty="0">
                <a:solidFill>
                  <a:schemeClr val="accent1">
                    <a:lumMod val="60000"/>
                    <a:lumOff val="40000"/>
                  </a:schemeClr>
                </a:solidFill>
                <a:effectLst/>
                <a:latin typeface="Calibri" panose="020F0502020204030204" pitchFamily="34" charset="0"/>
                <a:ea typeface="Calibri" panose="020F0502020204030204" pitchFamily="34" charset="0"/>
              </a:rPr>
              <a:t>EL ÁREA DE INFANCIA Y ADOLESCENCIA DEL INSTITUTO DE MEDICINA LEGAL. “LA CASA DE LA INFANCIA Y LA ADOLESCENCIA”</a:t>
            </a:r>
            <a:br>
              <a:rPr lang="es-ES" sz="1800" b="1" kern="0" spc="0" dirty="0">
                <a:effectLst/>
                <a:latin typeface="Calibri" panose="020F0502020204030204" pitchFamily="34" charset="0"/>
                <a:ea typeface="Calibri" panose="020F0502020204030204" pitchFamily="34" charset="0"/>
              </a:rPr>
            </a:br>
            <a:endParaRPr lang="es-ES" dirty="0"/>
          </a:p>
        </p:txBody>
      </p:sp>
      <p:sp>
        <p:nvSpPr>
          <p:cNvPr id="3" name="Marcador de contenido 2">
            <a:extLst>
              <a:ext uri="{FF2B5EF4-FFF2-40B4-BE49-F238E27FC236}">
                <a16:creationId xmlns:a16="http://schemas.microsoft.com/office/drawing/2014/main" id="{9CD03870-A2FE-8EEE-4E70-53D04E945FE4}"/>
              </a:ext>
            </a:extLst>
          </p:cNvPr>
          <p:cNvSpPr>
            <a:spLocks noGrp="1"/>
          </p:cNvSpPr>
          <p:nvPr>
            <p:ph idx="1"/>
          </p:nvPr>
        </p:nvSpPr>
        <p:spPr/>
        <p:txBody>
          <a:bodyPr/>
          <a:lstStyle/>
          <a:p>
            <a:pPr algn="just"/>
            <a:r>
              <a:rPr lang="es-ES" dirty="0"/>
              <a:t>Un nuevo módulo en el IMLCF dedicado exclusivamente a la Infancia por lo que desde la entrada a la salida todo el espacio es exclusivamente destinado a este fin. </a:t>
            </a:r>
          </a:p>
          <a:p>
            <a:pPr algn="just"/>
            <a:r>
              <a:rPr lang="es-ES" dirty="0"/>
              <a:t>Dotado de entrada reservada, despachos de atención y evaluación del menor arquitectónicamente diseñados atendiendo a las necesidades de los menores, salas de espera privadas e individuales para cada familia o acompañantes, zona lúdica, salas Gesell y sala de reuniones. </a:t>
            </a:r>
          </a:p>
          <a:p>
            <a:pPr algn="just"/>
            <a:endParaRPr lang="es-ES" dirty="0"/>
          </a:p>
          <a:p>
            <a:pPr marL="0" indent="0" algn="just">
              <a:buNone/>
            </a:pPr>
            <a:endParaRPr lang="es-ES" dirty="0"/>
          </a:p>
        </p:txBody>
      </p:sp>
      <p:pic>
        <p:nvPicPr>
          <p:cNvPr id="4" name="Image 35">
            <a:extLst>
              <a:ext uri="{FF2B5EF4-FFF2-40B4-BE49-F238E27FC236}">
                <a16:creationId xmlns:a16="http://schemas.microsoft.com/office/drawing/2014/main" id="{C5AC14C9-D1E5-C190-562B-A6B468A6DE07}"/>
              </a:ext>
            </a:extLst>
          </p:cNvPr>
          <p:cNvPicPr>
            <a:picLocks/>
          </p:cNvPicPr>
          <p:nvPr/>
        </p:nvPicPr>
        <p:blipFill>
          <a:blip r:embed="rId2" cstate="print"/>
          <a:stretch>
            <a:fillRect/>
          </a:stretch>
        </p:blipFill>
        <p:spPr>
          <a:xfrm>
            <a:off x="1997710" y="4327871"/>
            <a:ext cx="5148580" cy="2530129"/>
          </a:xfrm>
          <a:prstGeom prst="rect">
            <a:avLst/>
          </a:prstGeom>
        </p:spPr>
      </p:pic>
    </p:spTree>
    <p:extLst>
      <p:ext uri="{BB962C8B-B14F-4D97-AF65-F5344CB8AC3E}">
        <p14:creationId xmlns:p14="http://schemas.microsoft.com/office/powerpoint/2010/main" val="3633081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9EF331-79CC-5D13-548D-168078B5CFD1}"/>
              </a:ext>
            </a:extLst>
          </p:cNvPr>
          <p:cNvSpPr>
            <a:spLocks noGrp="1"/>
          </p:cNvSpPr>
          <p:nvPr>
            <p:ph type="title"/>
          </p:nvPr>
        </p:nvSpPr>
        <p:spPr/>
        <p:txBody>
          <a:bodyPr/>
          <a:lstStyle/>
          <a:p>
            <a:r>
              <a:rPr lang="es-ES" sz="2400" dirty="0">
                <a:effectLst/>
                <a:ea typeface="Times New Roman" panose="02020603050405020304" pitchFamily="18" charset="0"/>
              </a:rPr>
              <a:t>UNIDAD DE VALORACIÓN FORENSE frente a la violencia contra la infancia y adolescencia</a:t>
            </a:r>
            <a:endParaRPr lang="es-ES" sz="2400" dirty="0"/>
          </a:p>
        </p:txBody>
      </p:sp>
      <p:sp>
        <p:nvSpPr>
          <p:cNvPr id="3" name="Marcador de contenido 2">
            <a:extLst>
              <a:ext uri="{FF2B5EF4-FFF2-40B4-BE49-F238E27FC236}">
                <a16:creationId xmlns:a16="http://schemas.microsoft.com/office/drawing/2014/main" id="{147C617E-8BFA-8E45-A14E-D9FF2066A333}"/>
              </a:ext>
            </a:extLst>
          </p:cNvPr>
          <p:cNvSpPr>
            <a:spLocks noGrp="1"/>
          </p:cNvSpPr>
          <p:nvPr>
            <p:ph idx="1"/>
          </p:nvPr>
        </p:nvSpPr>
        <p:spPr>
          <a:xfrm>
            <a:off x="505609" y="1373043"/>
            <a:ext cx="8009741" cy="4351338"/>
          </a:xfrm>
        </p:spPr>
        <p:txBody>
          <a:bodyPr/>
          <a:lstStyle/>
          <a:p>
            <a:pPr algn="just"/>
            <a:r>
              <a:rPr lang="es-ES" sz="2000" dirty="0">
                <a:effectLst/>
                <a:ea typeface="Times New Roman" panose="02020603050405020304" pitchFamily="18" charset="0"/>
              </a:rPr>
              <a:t>La Creación arrancó al mismo tiempo que el proyecto del juzgado piloto, lo que ha supuesto una mayor agilización especialización y coordinación en el ámbito de la Administración de </a:t>
            </a:r>
            <a:r>
              <a:rPr lang="es-ES" sz="2000" spc="-10" dirty="0">
                <a:effectLst/>
                <a:ea typeface="Times New Roman" panose="02020603050405020304" pitchFamily="18" charset="0"/>
              </a:rPr>
              <a:t>Justicia:</a:t>
            </a:r>
          </a:p>
          <a:p>
            <a:endParaRPr lang="es-ES" sz="1800" dirty="0">
              <a:effectLst/>
              <a:latin typeface="Times New Roman" panose="02020603050405020304" pitchFamily="18" charset="0"/>
              <a:ea typeface="Times New Roman" panose="02020603050405020304" pitchFamily="18" charset="0"/>
            </a:endParaRPr>
          </a:p>
          <a:p>
            <a:pPr>
              <a:buFont typeface="Wingdings" panose="05000000000000000000" pitchFamily="2" charset="2"/>
              <a:buChar char="q"/>
            </a:pPr>
            <a:r>
              <a:rPr lang="es-ES" dirty="0"/>
              <a:t>Recepción menores</a:t>
            </a:r>
          </a:p>
          <a:p>
            <a:pPr>
              <a:buFont typeface="Wingdings" panose="05000000000000000000" pitchFamily="2" charset="2"/>
              <a:buChar char="q"/>
            </a:pPr>
            <a:r>
              <a:rPr lang="es-ES" dirty="0"/>
              <a:t>Reconocimiento físico y recolección de evidencias forenses. </a:t>
            </a:r>
          </a:p>
          <a:p>
            <a:pPr lvl="2">
              <a:buFont typeface="Wingdings" panose="05000000000000000000" pitchFamily="2" charset="2"/>
              <a:buChar char="§"/>
            </a:pPr>
            <a:r>
              <a:rPr lang="es-ES" sz="1800" dirty="0"/>
              <a:t>Inspección de la superficie corporal en busca de lesiones cutáneas superficiales.</a:t>
            </a:r>
          </a:p>
          <a:p>
            <a:pPr lvl="2">
              <a:buFont typeface="Wingdings" panose="05000000000000000000" pitchFamily="2" charset="2"/>
              <a:buChar char="§"/>
            </a:pPr>
            <a:r>
              <a:rPr lang="es-ES" sz="1800" dirty="0"/>
              <a:t> Inspección genital y anal siguiendo las técnicas estandarizadas.</a:t>
            </a:r>
          </a:p>
          <a:p>
            <a:pPr lvl="2">
              <a:buFont typeface="Wingdings" panose="05000000000000000000" pitchFamily="2" charset="2"/>
              <a:buChar char="§"/>
            </a:pPr>
            <a:r>
              <a:rPr lang="es-ES" sz="1800" dirty="0"/>
              <a:t> Reporte fotográfico y/o videográfico de las lesiones y hallazgos.</a:t>
            </a:r>
          </a:p>
          <a:p>
            <a:pPr lvl="2">
              <a:buFont typeface="Wingdings" panose="05000000000000000000" pitchFamily="2" charset="2"/>
              <a:buChar char="§"/>
            </a:pPr>
            <a:r>
              <a:rPr lang="es-ES" sz="1800" dirty="0"/>
              <a:t> Recolección de evidencias forenses.</a:t>
            </a:r>
          </a:p>
          <a:p>
            <a:pPr>
              <a:buFont typeface="Wingdings" panose="05000000000000000000" pitchFamily="2" charset="2"/>
              <a:buChar char="q"/>
            </a:pPr>
            <a:r>
              <a:rPr lang="es-ES" sz="2000" dirty="0"/>
              <a:t> Finalización de la entrevista y despedida al menor</a:t>
            </a:r>
          </a:p>
          <a:p>
            <a:pPr>
              <a:buFont typeface="Wingdings" panose="05000000000000000000" pitchFamily="2" charset="2"/>
              <a:buChar char="q"/>
            </a:pPr>
            <a:r>
              <a:rPr lang="es-ES" sz="2000" dirty="0"/>
              <a:t> Traslado de muestras a la sede del IMLCF. Cadena de custodia</a:t>
            </a:r>
          </a:p>
          <a:p>
            <a:pPr>
              <a:buFont typeface="Wingdings" panose="05000000000000000000" pitchFamily="2" charset="2"/>
              <a:buChar char="q"/>
            </a:pPr>
            <a:r>
              <a:rPr lang="es-ES" sz="2000" dirty="0"/>
              <a:t> Emisión del informe a las 24 horas del reconocimiento</a:t>
            </a:r>
          </a:p>
        </p:txBody>
      </p:sp>
    </p:spTree>
    <p:extLst>
      <p:ext uri="{BB962C8B-B14F-4D97-AF65-F5344CB8AC3E}">
        <p14:creationId xmlns:p14="http://schemas.microsoft.com/office/powerpoint/2010/main" val="259731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1621D6-FBF7-2DF0-26A8-6D00D822F92C}"/>
              </a:ext>
            </a:extLst>
          </p:cNvPr>
          <p:cNvSpPr>
            <a:spLocks noGrp="1"/>
          </p:cNvSpPr>
          <p:nvPr>
            <p:ph type="title"/>
          </p:nvPr>
        </p:nvSpPr>
        <p:spPr/>
        <p:txBody>
          <a:bodyPr/>
          <a:lstStyle/>
          <a:p>
            <a:r>
              <a:rPr lang="es-ES" dirty="0"/>
              <a:t>CONCLUSIÓN</a:t>
            </a:r>
          </a:p>
        </p:txBody>
      </p:sp>
      <p:sp>
        <p:nvSpPr>
          <p:cNvPr id="3" name="Marcador de contenido 2">
            <a:extLst>
              <a:ext uri="{FF2B5EF4-FFF2-40B4-BE49-F238E27FC236}">
                <a16:creationId xmlns:a16="http://schemas.microsoft.com/office/drawing/2014/main" id="{AB0CE7C3-6CAA-D9FB-C456-85C2D5C7D3E9}"/>
              </a:ext>
            </a:extLst>
          </p:cNvPr>
          <p:cNvSpPr>
            <a:spLocks noGrp="1"/>
          </p:cNvSpPr>
          <p:nvPr>
            <p:ph idx="1"/>
          </p:nvPr>
        </p:nvSpPr>
        <p:spPr/>
        <p:txBody>
          <a:bodyPr/>
          <a:lstStyle/>
          <a:p>
            <a:pPr algn="just"/>
            <a:r>
              <a:rPr lang="es-ES" sz="2800" dirty="0"/>
              <a:t>El Juzgado de Violencia contra la Infancia registra un incremento de casos del 66,3%</a:t>
            </a:r>
          </a:p>
          <a:p>
            <a:pPr algn="just"/>
            <a:endParaRPr lang="es-ES" sz="2800" dirty="0"/>
          </a:p>
          <a:p>
            <a:pPr algn="just"/>
            <a:r>
              <a:rPr lang="es-ES" sz="2800" dirty="0"/>
              <a:t>De recibir 365 denuncias en 2021, su primer año de existencia, pasó a 607 en 2022. </a:t>
            </a:r>
          </a:p>
          <a:p>
            <a:pPr algn="just"/>
            <a:endParaRPr lang="es-ES" sz="2800" dirty="0"/>
          </a:p>
          <a:p>
            <a:pPr marL="0" indent="0" algn="just">
              <a:buNone/>
            </a:pPr>
            <a:r>
              <a:rPr lang="es-ES" sz="2800" dirty="0">
                <a:hlinkClick r:id="rId2"/>
              </a:rPr>
              <a:t>https://www.icalpa.es/sites/default/files/DOCUMENTOS/NOTICIAS/Noticias/2022/guia_y_anexo_.pdf</a:t>
            </a:r>
            <a:endParaRPr lang="es-ES" sz="2800" dirty="0"/>
          </a:p>
          <a:p>
            <a:pPr marL="0" indent="0" algn="just">
              <a:buNone/>
            </a:pPr>
            <a:endParaRPr lang="es-ES" sz="2800" dirty="0"/>
          </a:p>
        </p:txBody>
      </p:sp>
    </p:spTree>
    <p:extLst>
      <p:ext uri="{BB962C8B-B14F-4D97-AF65-F5344CB8AC3E}">
        <p14:creationId xmlns:p14="http://schemas.microsoft.com/office/powerpoint/2010/main" val="2657726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pPr marL="0" indent="0">
              <a:buNone/>
            </a:pPr>
            <a:endParaRPr lang="es-ES" dirty="0"/>
          </a:p>
          <a:p>
            <a:pPr marL="0" indent="0">
              <a:buNone/>
            </a:pPr>
            <a:endParaRPr lang="es-ES" dirty="0"/>
          </a:p>
          <a:p>
            <a:pPr marL="0" indent="0" algn="ctr">
              <a:buNone/>
            </a:pPr>
            <a:r>
              <a:rPr lang="es-ES" sz="8800" b="1" dirty="0"/>
              <a:t>MODELO BARNAHUS</a:t>
            </a:r>
          </a:p>
        </p:txBody>
      </p:sp>
    </p:spTree>
    <p:extLst>
      <p:ext uri="{BB962C8B-B14F-4D97-AF65-F5344CB8AC3E}">
        <p14:creationId xmlns:p14="http://schemas.microsoft.com/office/powerpoint/2010/main" val="2671595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6B7DD-D0CD-10C9-1DB8-D0A755C9DCEC}"/>
              </a:ext>
            </a:extLst>
          </p:cNvPr>
          <p:cNvSpPr>
            <a:spLocks noGrp="1"/>
          </p:cNvSpPr>
          <p:nvPr>
            <p:ph type="title"/>
          </p:nvPr>
        </p:nvSpPr>
        <p:spPr/>
        <p:txBody>
          <a:bodyPr/>
          <a:lstStyle/>
          <a:p>
            <a:r>
              <a:rPr lang="es-ES" sz="3600" dirty="0">
                <a:solidFill>
                  <a:schemeClr val="bg1"/>
                </a:solidFill>
              </a:rPr>
              <a:t>Implementación en España</a:t>
            </a:r>
            <a:endParaRPr lang="es-ES" sz="3200" dirty="0">
              <a:solidFill>
                <a:schemeClr val="bg1"/>
              </a:solidFill>
            </a:endParaRPr>
          </a:p>
        </p:txBody>
      </p:sp>
      <p:sp>
        <p:nvSpPr>
          <p:cNvPr id="3" name="Marcador de contenido 2">
            <a:extLst>
              <a:ext uri="{FF2B5EF4-FFF2-40B4-BE49-F238E27FC236}">
                <a16:creationId xmlns:a16="http://schemas.microsoft.com/office/drawing/2014/main" id="{1F267C04-DC60-EF89-D9C3-6CB16216C449}"/>
              </a:ext>
            </a:extLst>
          </p:cNvPr>
          <p:cNvSpPr>
            <a:spLocks noGrp="1"/>
          </p:cNvSpPr>
          <p:nvPr>
            <p:ph idx="1"/>
          </p:nvPr>
        </p:nvSpPr>
        <p:spPr/>
        <p:txBody>
          <a:bodyPr/>
          <a:lstStyle/>
          <a:p>
            <a:pPr marL="0" indent="0">
              <a:buNone/>
            </a:pPr>
            <a:endParaRPr lang="es-ES" dirty="0"/>
          </a:p>
          <a:p>
            <a:pPr>
              <a:buFont typeface="Wingdings" panose="05000000000000000000" pitchFamily="2" charset="2"/>
              <a:buChar char="q"/>
            </a:pPr>
            <a:endParaRPr lang="es-ES" dirty="0"/>
          </a:p>
          <a:p>
            <a:pPr>
              <a:buFont typeface="Wingdings" panose="05000000000000000000" pitchFamily="2" charset="2"/>
              <a:buChar char="q"/>
            </a:pPr>
            <a:endParaRPr lang="es-ES" dirty="0"/>
          </a:p>
          <a:p>
            <a:pPr>
              <a:buFont typeface="Wingdings" panose="05000000000000000000" pitchFamily="2" charset="2"/>
              <a:buChar char="q"/>
            </a:pPr>
            <a:r>
              <a:rPr lang="es-ES" dirty="0"/>
              <a:t>Distintas velocidades y distintos modelos</a:t>
            </a:r>
          </a:p>
          <a:p>
            <a:pPr marL="0" indent="0">
              <a:buNone/>
            </a:pPr>
            <a:endParaRPr lang="es-ES" dirty="0"/>
          </a:p>
          <a:p>
            <a:pPr>
              <a:buFont typeface="Wingdings" panose="05000000000000000000" pitchFamily="2" charset="2"/>
              <a:buChar char="q"/>
            </a:pPr>
            <a:r>
              <a:rPr lang="es-ES" dirty="0"/>
              <a:t>Voluntad del legislador y de la administración central y de algunas autonómicas para su implantación. </a:t>
            </a:r>
          </a:p>
        </p:txBody>
      </p:sp>
    </p:spTree>
    <p:extLst>
      <p:ext uri="{BB962C8B-B14F-4D97-AF65-F5344CB8AC3E}">
        <p14:creationId xmlns:p14="http://schemas.microsoft.com/office/powerpoint/2010/main" val="469655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C025F418-4FFC-BAE0-1AAE-91D784378489}"/>
              </a:ext>
            </a:extLst>
          </p:cNvPr>
          <p:cNvSpPr>
            <a:spLocks noGrp="1"/>
          </p:cNvSpPr>
          <p:nvPr>
            <p:ph idx="1"/>
          </p:nvPr>
        </p:nvSpPr>
        <p:spPr/>
        <p:txBody>
          <a:bodyPr/>
          <a:lstStyle/>
          <a:p>
            <a:pPr marL="0" indent="0" algn="just">
              <a:buNone/>
            </a:pPr>
            <a:r>
              <a:rPr lang="es-ES" b="1" dirty="0"/>
              <a:t>En la LO 10/2022, de 6 de septiembre de protección integral de la libertad sexual, </a:t>
            </a:r>
            <a:r>
              <a:rPr lang="es-ES" dirty="0"/>
              <a:t>en la exposición de motivos al referirse al alcance y garantía de este derecho habla de las </a:t>
            </a:r>
            <a:r>
              <a:rPr lang="es-ES" dirty="0" err="1"/>
              <a:t>Barnahus</a:t>
            </a:r>
            <a:r>
              <a:rPr lang="es-ES" dirty="0"/>
              <a:t>, “respecto a las víctimas menores de edad, en este capítulo se establecen las bases para la implementación en España del modelo </a:t>
            </a:r>
            <a:r>
              <a:rPr lang="es-ES" dirty="0" err="1"/>
              <a:t>Children’s</a:t>
            </a:r>
            <a:r>
              <a:rPr lang="es-ES" dirty="0"/>
              <a:t> House anglosajón o </a:t>
            </a:r>
            <a:r>
              <a:rPr lang="es-ES" dirty="0" err="1"/>
              <a:t>Barnahus</a:t>
            </a:r>
            <a:r>
              <a:rPr lang="es-ES" dirty="0"/>
              <a:t> escandinavo (Casa de Niños y Niñas), que desde hace una década se está extendiendo a otros países europeos”.</a:t>
            </a:r>
          </a:p>
        </p:txBody>
      </p:sp>
    </p:spTree>
    <p:extLst>
      <p:ext uri="{BB962C8B-B14F-4D97-AF65-F5344CB8AC3E}">
        <p14:creationId xmlns:p14="http://schemas.microsoft.com/office/powerpoint/2010/main" val="435116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A75413B-1075-A591-229F-EF6EC72E3E70}"/>
              </a:ext>
            </a:extLst>
          </p:cNvPr>
          <p:cNvSpPr>
            <a:spLocks noGrp="1"/>
          </p:cNvSpPr>
          <p:nvPr>
            <p:ph idx="1"/>
          </p:nvPr>
        </p:nvSpPr>
        <p:spPr/>
        <p:txBody>
          <a:bodyPr/>
          <a:lstStyle/>
          <a:p>
            <a:pPr marL="0" indent="0" algn="just">
              <a:buNone/>
            </a:pPr>
            <a:r>
              <a:rPr lang="es-ES" i="1" dirty="0"/>
              <a:t>En la Estrategia de Erradicación de la Violencia contra la Infancia y Adolescencia publicada por el Ministerio de Asuntos Sociales y Agenda 2030, aprobada un año después de la promulgación de la LOPIVI, en noviembre de 2022:</a:t>
            </a:r>
          </a:p>
          <a:p>
            <a:pPr marL="0" indent="0" algn="just">
              <a:buNone/>
            </a:pPr>
            <a:endParaRPr lang="es-ES" i="1" dirty="0"/>
          </a:p>
          <a:p>
            <a:pPr algn="just">
              <a:lnSpc>
                <a:spcPct val="107000"/>
              </a:lnSpc>
              <a:spcAft>
                <a:spcPts val="800"/>
              </a:spcAft>
              <a:buFont typeface="Wingdings" panose="05000000000000000000" pitchFamily="2" charset="2"/>
              <a:buChar char="q"/>
            </a:pPr>
            <a:r>
              <a:rPr lang="es-ES" sz="1600" dirty="0">
                <a:effectLst/>
                <a:latin typeface="Verdana" panose="020B0604030504040204" pitchFamily="34" charset="0"/>
                <a:ea typeface="Calibri" panose="020F0502020204030204" pitchFamily="34" charset="0"/>
                <a:cs typeface="Times New Roman" panose="02020603050405020304" pitchFamily="18" charset="0"/>
              </a:rPr>
              <a:t>Meta 2025: El 60% de los niños, niñas y adolescentes, que han denunciado ser víctimas de violencia o han sido agresores, han sido atendidos de forma gratuita.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spcAft>
                <a:spcPts val="800"/>
              </a:spcAft>
            </a:pPr>
            <a:r>
              <a:rPr lang="es-ES" sz="1300" dirty="0">
                <a:effectLst/>
                <a:latin typeface="Verdana" panose="020B0604030504040204" pitchFamily="34" charset="0"/>
                <a:ea typeface="Calibri" panose="020F0502020204030204" pitchFamily="34" charset="0"/>
                <a:cs typeface="Times New Roman" panose="02020603050405020304" pitchFamily="18" charset="0"/>
              </a:rPr>
              <a:t>10 Comunidades Autónomas cuentan con servicios integrales de atención a niños, niñas y adolescentes víctimas de violencias graves.</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buFont typeface="Wingdings" panose="05000000000000000000" pitchFamily="2" charset="2"/>
              <a:buChar char="q"/>
            </a:pPr>
            <a:r>
              <a:rPr lang="es-ES" sz="1600" dirty="0">
                <a:effectLst/>
                <a:latin typeface="Verdana" panose="020B0604030504040204" pitchFamily="34" charset="0"/>
                <a:ea typeface="Calibri" panose="020F0502020204030204" pitchFamily="34" charset="0"/>
                <a:cs typeface="Times New Roman" panose="02020603050405020304" pitchFamily="18" charset="0"/>
              </a:rPr>
              <a:t>Meta 2030: El 90% de los niños, niñas y adolescentes, que han denunciado ser víctimas de violencia o han sido agresores, han sido atendidos de forma gratuita.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spcAft>
                <a:spcPts val="800"/>
              </a:spcAft>
            </a:pPr>
            <a:r>
              <a:rPr lang="es-ES" sz="1300" dirty="0">
                <a:effectLst/>
                <a:latin typeface="Verdana" panose="020B0604030504040204" pitchFamily="34" charset="0"/>
                <a:ea typeface="Calibri" panose="020F0502020204030204" pitchFamily="34" charset="0"/>
                <a:cs typeface="Times New Roman" panose="02020603050405020304" pitchFamily="18" charset="0"/>
              </a:rPr>
              <a:t>Todos los niños, niñas y adolescentes, víctimas de violencias graves, tienen a su disposición servicios amigables, integrados y especializados de atención.</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ES" dirty="0"/>
          </a:p>
        </p:txBody>
      </p:sp>
    </p:spTree>
    <p:extLst>
      <p:ext uri="{BB962C8B-B14F-4D97-AF65-F5344CB8AC3E}">
        <p14:creationId xmlns:p14="http://schemas.microsoft.com/office/powerpoint/2010/main" val="2761365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2B5B103-7C18-A067-B124-84B37DC7A1CC}"/>
              </a:ext>
            </a:extLst>
          </p:cNvPr>
          <p:cNvSpPr>
            <a:spLocks noGrp="1"/>
          </p:cNvSpPr>
          <p:nvPr>
            <p:ph idx="1"/>
          </p:nvPr>
        </p:nvSpPr>
        <p:spPr>
          <a:xfrm>
            <a:off x="155359" y="559294"/>
            <a:ext cx="8833281" cy="5413483"/>
          </a:xfrm>
        </p:spPr>
        <p:txBody>
          <a:bodyPr/>
          <a:lstStyle/>
          <a:p>
            <a:pPr marL="0" indent="0" algn="ctr">
              <a:spcBef>
                <a:spcPts val="0"/>
              </a:spcBef>
              <a:buNone/>
            </a:pPr>
            <a:r>
              <a:rPr lang="es-ES" sz="2800" b="1" dirty="0"/>
              <a:t>        La asistencia jurídica gratuita</a:t>
            </a:r>
          </a:p>
          <a:p>
            <a:pPr marL="0" indent="0">
              <a:spcBef>
                <a:spcPts val="0"/>
              </a:spcBef>
              <a:buNone/>
            </a:pPr>
            <a:r>
              <a:rPr lang="es-ES" sz="2800" dirty="0"/>
              <a:t>		</a:t>
            </a:r>
          </a:p>
          <a:p>
            <a:pPr>
              <a:spcBef>
                <a:spcPts val="0"/>
              </a:spcBef>
              <a:buFontTx/>
              <a:buChar char="-"/>
            </a:pPr>
            <a:r>
              <a:rPr lang="es-ES" sz="1800" dirty="0"/>
              <a:t>Art. 14.1 LOPIVI</a:t>
            </a:r>
          </a:p>
          <a:p>
            <a:pPr marL="0" indent="0" algn="just">
              <a:spcBef>
                <a:spcPts val="0"/>
              </a:spcBef>
              <a:buNone/>
            </a:pPr>
            <a:r>
              <a:rPr lang="es-ES" sz="1800" dirty="0">
                <a:effectLst/>
                <a:ea typeface="Calibri" panose="020F0502020204030204" pitchFamily="34" charset="0"/>
              </a:rPr>
              <a:t>Las personas menores de edad víctimas de violencia tienen derecho a la defensa y representación gratuitas por abogado y procurador de conformidad con lo dispuesto en la Ley 1/1996, de 10 de enero, de asistencia jurídica gratuita</a:t>
            </a:r>
          </a:p>
          <a:p>
            <a:pPr marL="0" indent="0">
              <a:spcBef>
                <a:spcPts val="0"/>
              </a:spcBef>
              <a:buNone/>
            </a:pPr>
            <a:endParaRPr lang="es-ES" sz="1800" dirty="0"/>
          </a:p>
          <a:p>
            <a:pPr algn="just">
              <a:spcBef>
                <a:spcPts val="0"/>
              </a:spcBef>
              <a:buFontTx/>
              <a:buChar char="-"/>
            </a:pPr>
            <a:r>
              <a:rPr lang="es-ES" sz="1800" dirty="0"/>
              <a:t>Disposición Final Séptima LOPIVI modifica la Ley 1/1996, de 10 de enero, de asistencia jurídica gratuita, apartado g) del artículo 2, enumerando y ampliando los delitos que abarcan la asistencia jurídica gratuita para los niños </a:t>
            </a:r>
          </a:p>
          <a:p>
            <a:pPr>
              <a:buFontTx/>
              <a:buChar char="-"/>
            </a:pPr>
            <a:r>
              <a:rPr lang="es-ES" sz="1800" dirty="0"/>
              <a:t>Art. 14.2 LOPIVI</a:t>
            </a:r>
          </a:p>
          <a:p>
            <a:pPr marL="0" indent="0" algn="just">
              <a:buNone/>
            </a:pPr>
            <a:r>
              <a:rPr lang="es-ES" sz="1800" dirty="0"/>
              <a:t>Exigencia de formación específica a los abogados del turno de oficio </a:t>
            </a:r>
            <a:r>
              <a:rPr lang="es-ES" sz="1800" dirty="0">
                <a:effectLst/>
                <a:ea typeface="Calibri" panose="020F0502020204030204" pitchFamily="34" charset="0"/>
              </a:rPr>
              <a:t>en materia de los derechos de la infancia y la adolescencia, con especial atención a la Convención sobre los Derechos del Niño y sus observaciones generales, </a:t>
            </a:r>
            <a:r>
              <a:rPr lang="es-ES" sz="1800" i="1" dirty="0">
                <a:effectLst/>
                <a:ea typeface="Calibri" panose="020F0502020204030204" pitchFamily="34" charset="0"/>
              </a:rPr>
              <a:t>debiendo recibir, en todo caso, formación especializada en materia de violencia sobre la infancia y adolescencia</a:t>
            </a:r>
            <a:r>
              <a:rPr lang="es-ES" sz="1800" dirty="0">
                <a:effectLst/>
                <a:ea typeface="Calibri" panose="020F0502020204030204" pitchFamily="34" charset="0"/>
              </a:rPr>
              <a:t>.</a:t>
            </a:r>
          </a:p>
          <a:p>
            <a:pPr>
              <a:buFontTx/>
              <a:buChar char="-"/>
            </a:pPr>
            <a:r>
              <a:rPr lang="es-ES" sz="1800" dirty="0"/>
              <a:t>Art. 14. 4 LOPVI</a:t>
            </a:r>
          </a:p>
          <a:p>
            <a:pPr marL="0" indent="0" algn="just">
              <a:buNone/>
            </a:pPr>
            <a:r>
              <a:rPr lang="es-ES" sz="1800" dirty="0"/>
              <a:t>Designación urgente por los Colegios de abogados y procuradores la designación urgente de letrado o letrada de oficio en los procedimientos que se sigan por violencia contra menores de edad.</a:t>
            </a:r>
          </a:p>
        </p:txBody>
      </p:sp>
    </p:spTree>
    <p:extLst>
      <p:ext uri="{BB962C8B-B14F-4D97-AF65-F5344CB8AC3E}">
        <p14:creationId xmlns:p14="http://schemas.microsoft.com/office/powerpoint/2010/main" val="2409102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chemeClr val="accent4"/>
                </a:solidFill>
              </a:rPr>
              <a:t>Implementación en Europa</a:t>
            </a:r>
          </a:p>
        </p:txBody>
      </p:sp>
      <p:sp>
        <p:nvSpPr>
          <p:cNvPr id="3" name="Marcador de contenido 2"/>
          <p:cNvSpPr>
            <a:spLocks noGrp="1"/>
          </p:cNvSpPr>
          <p:nvPr>
            <p:ph idx="1"/>
          </p:nvPr>
        </p:nvSpPr>
        <p:spPr/>
        <p:txBody>
          <a:bodyPr/>
          <a:lstStyle/>
          <a:p>
            <a:pPr algn="just"/>
            <a:r>
              <a:rPr lang="es-ES" sz="2000" dirty="0"/>
              <a:t>El Comité de Lanzarote identificó el modelo islandés </a:t>
            </a:r>
            <a:r>
              <a:rPr lang="es-ES" sz="2000" dirty="0" err="1"/>
              <a:t>Barnahus</a:t>
            </a:r>
            <a:r>
              <a:rPr lang="es-ES" sz="2000" dirty="0"/>
              <a:t> como una práctica prometedora</a:t>
            </a:r>
          </a:p>
          <a:p>
            <a:pPr marL="0" indent="0" algn="just">
              <a:buNone/>
            </a:pPr>
            <a:endParaRPr lang="es-ES" sz="2000" dirty="0"/>
          </a:p>
          <a:p>
            <a:pPr algn="just"/>
            <a:r>
              <a:rPr lang="es-ES" sz="2000" dirty="0"/>
              <a:t>Por ello, el Consejo de Europa, junto con otras organizaciones que trabajan para el avance de los derechos del niño (como la Comisión Europea, el Consejo del Mar Báltico </a:t>
            </a:r>
            <a:r>
              <a:rPr lang="es-ES" sz="2000" dirty="0" err="1"/>
              <a:t>States</a:t>
            </a:r>
            <a:r>
              <a:rPr lang="es-ES" sz="2000" dirty="0"/>
              <a:t> y su </a:t>
            </a:r>
            <a:r>
              <a:rPr lang="es-ES" sz="2000" dirty="0" err="1"/>
              <a:t>Promise</a:t>
            </a:r>
            <a:r>
              <a:rPr lang="es-ES" sz="2000" dirty="0"/>
              <a:t> Network, UNICEF y </a:t>
            </a:r>
            <a:r>
              <a:rPr lang="es-ES" sz="2000" dirty="0" err="1"/>
              <a:t>Save</a:t>
            </a:r>
            <a:r>
              <a:rPr lang="es-ES" sz="2000" dirty="0"/>
              <a:t> </a:t>
            </a:r>
            <a:r>
              <a:rPr lang="es-ES" sz="2000" dirty="0" err="1"/>
              <a:t>the</a:t>
            </a:r>
            <a:r>
              <a:rPr lang="es-ES" sz="2000" dirty="0"/>
              <a:t> </a:t>
            </a:r>
            <a:r>
              <a:rPr lang="es-ES" sz="2000" dirty="0" err="1"/>
              <a:t>Children</a:t>
            </a:r>
            <a:r>
              <a:rPr lang="es-ES" sz="2000" dirty="0"/>
              <a:t>), ha tomado la iniciativa para apoyar a los gobiernos europeos para establecer y/o fortalecer y expandir </a:t>
            </a:r>
            <a:r>
              <a:rPr lang="es-ES" sz="2000" dirty="0" err="1"/>
              <a:t>Barnahus</a:t>
            </a:r>
            <a:r>
              <a:rPr lang="es-ES" sz="2000" dirty="0"/>
              <a:t> de una manera que cumpla con los estándares internacionales y del Consejo de Europa </a:t>
            </a:r>
          </a:p>
          <a:p>
            <a:pPr algn="just"/>
            <a:endParaRPr lang="es-ES" sz="2000" dirty="0"/>
          </a:p>
          <a:p>
            <a:pPr algn="just"/>
            <a:r>
              <a:rPr lang="es-ES" sz="2000" dirty="0"/>
              <a:t>Con respeto  a l</a:t>
            </a:r>
            <a:r>
              <a:rPr lang="es-ES" dirty="0"/>
              <a:t>os ordenamientos jurídicos y tradiciones sociales de cada país.</a:t>
            </a:r>
          </a:p>
        </p:txBody>
      </p:sp>
    </p:spTree>
    <p:extLst>
      <p:ext uri="{BB962C8B-B14F-4D97-AF65-F5344CB8AC3E}">
        <p14:creationId xmlns:p14="http://schemas.microsoft.com/office/powerpoint/2010/main" val="2665446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a:t>Desde Islandia, continuó hacia el sur y el este, hasta llegar a la península escandinava (Suecia en 2005, Noruega en 2007, Dinamarca en 2013 y Finlandia en 2019) para adentrarse en el corazón de Europa.</a:t>
            </a:r>
          </a:p>
          <a:p>
            <a:pPr marL="0" indent="0">
              <a:buNone/>
            </a:pPr>
            <a:endParaRPr lang="es-ES" dirty="0"/>
          </a:p>
          <a:p>
            <a:pPr algn="just"/>
            <a:r>
              <a:rPr lang="es-ES" dirty="0"/>
              <a:t>Se importa modelo adaptándolo a la historia, la tradición jurídica y el clima sociopolítico del país</a:t>
            </a:r>
          </a:p>
          <a:p>
            <a:pPr marL="0" indent="0" algn="just">
              <a:buNone/>
            </a:pPr>
            <a:endParaRPr lang="es-ES" dirty="0"/>
          </a:p>
          <a:p>
            <a:pPr algn="just"/>
            <a:r>
              <a:rPr lang="es-ES" dirty="0"/>
              <a:t>Dependiendo del país unos están vinculados a los servicios sociales y otros del departamento de Justicia</a:t>
            </a:r>
          </a:p>
        </p:txBody>
      </p:sp>
    </p:spTree>
    <p:extLst>
      <p:ext uri="{BB962C8B-B14F-4D97-AF65-F5344CB8AC3E}">
        <p14:creationId xmlns:p14="http://schemas.microsoft.com/office/powerpoint/2010/main" val="2989948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303F60F-D158-3B05-1D05-57A9B3A6FA23}"/>
              </a:ext>
            </a:extLst>
          </p:cNvPr>
          <p:cNvSpPr>
            <a:spLocks noGrp="1"/>
          </p:cNvSpPr>
          <p:nvPr>
            <p:ph idx="1"/>
          </p:nvPr>
        </p:nvSpPr>
        <p:spPr/>
        <p:txBody>
          <a:bodyPr/>
          <a:lstStyle/>
          <a:p>
            <a:pPr algn="just"/>
            <a:r>
              <a:rPr lang="es-ES" dirty="0"/>
              <a:t>En el “Estudio de mapeo sobre servicios amigables, multidisciplinares e interinstitucionales (modelo </a:t>
            </a:r>
            <a:r>
              <a:rPr lang="es-ES" dirty="0" err="1"/>
              <a:t>Barnahus</a:t>
            </a:r>
            <a:r>
              <a:rPr lang="es-ES" dirty="0"/>
              <a:t>) para tratar casos de violencia contra la infancia en los países miembros del Consejo de Europa”,  que fue presentado el pasado 26 de septiembre 2023, se refleja la situación actual de implementación de esta institución o similares en los 46 países miembros del Consejo de Europa.</a:t>
            </a:r>
          </a:p>
          <a:p>
            <a:pPr marL="0" indent="0" algn="just">
              <a:buNone/>
            </a:pPr>
            <a:endParaRPr lang="es-ES" dirty="0"/>
          </a:p>
          <a:p>
            <a:pPr algn="just"/>
            <a:r>
              <a:rPr lang="es-ES" dirty="0"/>
              <a:t>En este estudio se distinguen la implementación de:</a:t>
            </a:r>
          </a:p>
          <a:p>
            <a:pPr lvl="2" algn="just">
              <a:lnSpc>
                <a:spcPct val="100000"/>
              </a:lnSpc>
              <a:buFont typeface="Wingdings" panose="05000000000000000000" pitchFamily="2" charset="2"/>
              <a:buChar char="q"/>
            </a:pPr>
            <a:r>
              <a:rPr lang="es-ES" sz="2000" dirty="0"/>
              <a:t> Las </a:t>
            </a:r>
            <a:r>
              <a:rPr lang="es-ES" sz="2000" dirty="0" err="1"/>
              <a:t>Barnahus</a:t>
            </a:r>
            <a:endParaRPr lang="es-ES" sz="2000" dirty="0"/>
          </a:p>
          <a:p>
            <a:pPr lvl="2" algn="just">
              <a:lnSpc>
                <a:spcPct val="100000"/>
              </a:lnSpc>
              <a:buFont typeface="Wingdings" panose="05000000000000000000" pitchFamily="2" charset="2"/>
              <a:buChar char="q"/>
            </a:pPr>
            <a:r>
              <a:rPr lang="es-ES" sz="2000" dirty="0"/>
              <a:t> Los “servicios tipo </a:t>
            </a:r>
            <a:r>
              <a:rPr lang="es-ES" sz="2000" dirty="0" err="1"/>
              <a:t>Barnahus</a:t>
            </a:r>
            <a:r>
              <a:rPr lang="es-ES" sz="2000" dirty="0"/>
              <a:t>”</a:t>
            </a:r>
          </a:p>
          <a:p>
            <a:pPr lvl="2" algn="just">
              <a:lnSpc>
                <a:spcPct val="100000"/>
              </a:lnSpc>
              <a:buFont typeface="Wingdings" panose="05000000000000000000" pitchFamily="2" charset="2"/>
              <a:buChar char="q"/>
            </a:pPr>
            <a:r>
              <a:rPr lang="es-ES" sz="2000" dirty="0"/>
              <a:t> Los “servicios MD/IA” se refieren a servicios multidisciplinarios e interinstitucionales</a:t>
            </a:r>
          </a:p>
          <a:p>
            <a:pPr algn="just"/>
            <a:endParaRPr lang="es-ES" dirty="0"/>
          </a:p>
        </p:txBody>
      </p:sp>
    </p:spTree>
    <p:extLst>
      <p:ext uri="{BB962C8B-B14F-4D97-AF65-F5344CB8AC3E}">
        <p14:creationId xmlns:p14="http://schemas.microsoft.com/office/powerpoint/2010/main" val="3600510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45CA36F4-46D2-83A3-037B-1F29A8A55711}"/>
              </a:ext>
            </a:extLst>
          </p:cNvPr>
          <p:cNvSpPr>
            <a:spLocks noGrp="1"/>
          </p:cNvSpPr>
          <p:nvPr>
            <p:ph idx="1"/>
          </p:nvPr>
        </p:nvSpPr>
        <p:spPr/>
        <p:txBody>
          <a:bodyPr/>
          <a:lstStyle/>
          <a:p>
            <a:pPr algn="just">
              <a:buFont typeface="Wingdings" panose="05000000000000000000" pitchFamily="2" charset="2"/>
              <a:buChar char="q"/>
            </a:pPr>
            <a:r>
              <a:rPr lang="es-ES" sz="1800" b="1" dirty="0"/>
              <a:t>Las “</a:t>
            </a:r>
            <a:r>
              <a:rPr lang="es-ES" sz="1800" b="1" dirty="0" err="1"/>
              <a:t>Barnahus</a:t>
            </a:r>
            <a:r>
              <a:rPr lang="es-ES" sz="1800" b="1" dirty="0"/>
              <a:t>” </a:t>
            </a:r>
            <a:r>
              <a:rPr lang="es-ES" sz="1800" dirty="0"/>
              <a:t>se refiere a una institución o entidad pública donde servicios multidisciplinarios e interinstitucionales para niños víctimas y testigos de violencia colaboran en las mismas instalaciones seguras y adaptadas a los niños para coordinar investigaciones criminales y de protección infantil paralelas. </a:t>
            </a:r>
          </a:p>
          <a:p>
            <a:pPr algn="just">
              <a:buFont typeface="Wingdings" panose="05000000000000000000" pitchFamily="2" charset="2"/>
              <a:buChar char="q"/>
            </a:pPr>
            <a:endParaRPr lang="es-ES" sz="1800" dirty="0"/>
          </a:p>
          <a:p>
            <a:pPr algn="just">
              <a:buFont typeface="Wingdings" panose="05000000000000000000" pitchFamily="2" charset="2"/>
              <a:buChar char="q"/>
            </a:pPr>
            <a:r>
              <a:rPr lang="es-ES" sz="1800" dirty="0"/>
              <a:t>Los </a:t>
            </a:r>
            <a:r>
              <a:rPr lang="es-ES" sz="1800" b="1" dirty="0"/>
              <a:t>“servicios tipo </a:t>
            </a:r>
            <a:r>
              <a:rPr lang="es-ES" sz="1800" b="1" dirty="0" err="1"/>
              <a:t>Barnahus</a:t>
            </a:r>
            <a:r>
              <a:rPr lang="es-ES" sz="1800" b="1" dirty="0"/>
              <a:t>” </a:t>
            </a:r>
            <a:r>
              <a:rPr lang="es-ES" sz="1800" dirty="0"/>
              <a:t>se refieren a una diversidad de servicios multidisciplinarios e interinstitucionales para niños víctimas y testigos de delitos que combinan algunas, pero no todas, las características y servicios típicos de </a:t>
            </a:r>
            <a:r>
              <a:rPr lang="es-ES" sz="1800" dirty="0" err="1"/>
              <a:t>Barnahus</a:t>
            </a:r>
            <a:r>
              <a:rPr lang="es-ES" sz="1800" dirty="0"/>
              <a:t>. Los servicios tipo </a:t>
            </a:r>
            <a:r>
              <a:rPr lang="es-ES" sz="1800" dirty="0" err="1"/>
              <a:t>Barnahus</a:t>
            </a:r>
            <a:r>
              <a:rPr lang="es-ES" sz="1800" dirty="0"/>
              <a:t> pueden ser públicos, privados o basados en la cooperación público-privada.</a:t>
            </a:r>
          </a:p>
          <a:p>
            <a:pPr algn="just">
              <a:buFont typeface="Wingdings" panose="05000000000000000000" pitchFamily="2" charset="2"/>
              <a:buChar char="q"/>
            </a:pPr>
            <a:endParaRPr lang="es-ES" sz="1800" dirty="0"/>
          </a:p>
          <a:p>
            <a:pPr algn="just">
              <a:buFont typeface="Wingdings" panose="05000000000000000000" pitchFamily="2" charset="2"/>
              <a:buChar char="q"/>
            </a:pPr>
            <a:r>
              <a:rPr lang="es-ES" sz="1800" dirty="0">
                <a:solidFill>
                  <a:srgbClr val="000000"/>
                </a:solidFill>
                <a:effectLst/>
                <a:ea typeface="Calibri" panose="020F0502020204030204" pitchFamily="34" charset="0"/>
              </a:rPr>
              <a:t>Los</a:t>
            </a:r>
            <a:r>
              <a:rPr lang="es-ES" sz="1800" b="1" dirty="0">
                <a:solidFill>
                  <a:srgbClr val="000000"/>
                </a:solidFill>
                <a:effectLst/>
                <a:ea typeface="Calibri" panose="020F0502020204030204" pitchFamily="34" charset="0"/>
              </a:rPr>
              <a:t> “servicios de MD/IA” </a:t>
            </a:r>
            <a:r>
              <a:rPr lang="es-ES" sz="1800" dirty="0">
                <a:solidFill>
                  <a:srgbClr val="000000"/>
                </a:solidFill>
                <a:effectLst/>
                <a:ea typeface="Calibri" panose="020F0502020204030204" pitchFamily="34" charset="0"/>
              </a:rPr>
              <a:t>suelen estar regulados por legislación nacional o subnacional, un acuerdo o protocolo de cooperación, o un memorando de entendimiento, que establece las funciones y responsabilidades de cada actor, cómo trabajarán juntos y con el niño y la familia del niño.</a:t>
            </a:r>
            <a:endParaRPr lang="es-ES" sz="1800" dirty="0"/>
          </a:p>
          <a:p>
            <a:pPr marL="0" indent="0" algn="just">
              <a:buNone/>
            </a:pPr>
            <a:endParaRPr lang="es-ES" dirty="0"/>
          </a:p>
        </p:txBody>
      </p:sp>
    </p:spTree>
    <p:extLst>
      <p:ext uri="{BB962C8B-B14F-4D97-AF65-F5344CB8AC3E}">
        <p14:creationId xmlns:p14="http://schemas.microsoft.com/office/powerpoint/2010/main" val="611924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87484" y="203761"/>
            <a:ext cx="6827866" cy="1325563"/>
          </a:xfrm>
        </p:spPr>
        <p:txBody>
          <a:bodyPr/>
          <a:lstStyle/>
          <a:p>
            <a:pPr algn="just"/>
            <a:r>
              <a:rPr lang="en-US" sz="2000" dirty="0">
                <a:solidFill>
                  <a:schemeClr val="accent1">
                    <a:lumMod val="75000"/>
                  </a:schemeClr>
                </a:solidFill>
              </a:rPr>
              <a:t>Map 1: Council of Europe member States where </a:t>
            </a:r>
            <a:r>
              <a:rPr lang="en-US" sz="2000" dirty="0" err="1">
                <a:solidFill>
                  <a:schemeClr val="accent1">
                    <a:lumMod val="75000"/>
                  </a:schemeClr>
                </a:solidFill>
              </a:rPr>
              <a:t>Barnahus</a:t>
            </a:r>
            <a:r>
              <a:rPr lang="en-US" sz="2000" dirty="0">
                <a:solidFill>
                  <a:schemeClr val="accent1">
                    <a:lumMod val="75000"/>
                  </a:schemeClr>
                </a:solidFill>
              </a:rPr>
              <a:t>, </a:t>
            </a:r>
            <a:r>
              <a:rPr lang="en-US" sz="2000" dirty="0" err="1">
                <a:solidFill>
                  <a:schemeClr val="accent1">
                    <a:lumMod val="75000"/>
                  </a:schemeClr>
                </a:solidFill>
              </a:rPr>
              <a:t>Barnahus</a:t>
            </a:r>
            <a:r>
              <a:rPr lang="en-US" sz="2000" dirty="0">
                <a:solidFill>
                  <a:schemeClr val="accent1">
                    <a:lumMod val="75000"/>
                  </a:schemeClr>
                </a:solidFill>
              </a:rPr>
              <a:t>-type services and other MD/IA services for child victims of crime are in place</a:t>
            </a:r>
            <a:endParaRPr lang="es-ES" sz="2000" dirty="0">
              <a:solidFill>
                <a:schemeClr val="accent1">
                  <a:lumMod val="75000"/>
                </a:schemeClr>
              </a:solidFill>
            </a:endParaRPr>
          </a:p>
        </p:txBody>
      </p:sp>
      <p:grpSp>
        <p:nvGrpSpPr>
          <p:cNvPr id="6166" name="Group 80"/>
          <p:cNvGrpSpPr>
            <a:grpSpLocks/>
          </p:cNvGrpSpPr>
          <p:nvPr/>
        </p:nvGrpSpPr>
        <p:grpSpPr bwMode="auto">
          <a:xfrm>
            <a:off x="4209616" y="1408121"/>
            <a:ext cx="4751503" cy="4153094"/>
            <a:chOff x="4330" y="-2187"/>
            <a:chExt cx="6088" cy="5340"/>
          </a:xfrm>
        </p:grpSpPr>
        <p:pic>
          <p:nvPicPr>
            <p:cNvPr id="6225" name="Picture 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 y="949"/>
              <a:ext cx="2120" cy="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26" name="Picture 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 y="-1625"/>
              <a:ext cx="777" cy="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7" name="Freeform 83"/>
            <p:cNvSpPr>
              <a:spLocks/>
            </p:cNvSpPr>
            <p:nvPr/>
          </p:nvSpPr>
          <p:spPr bwMode="auto">
            <a:xfrm>
              <a:off x="7806" y="1233"/>
              <a:ext cx="356" cy="408"/>
            </a:xfrm>
            <a:custGeom>
              <a:avLst/>
              <a:gdLst>
                <a:gd name="T0" fmla="+- 0 7879 7806"/>
                <a:gd name="T1" fmla="*/ T0 w 356"/>
                <a:gd name="T2" fmla="+- 0 1237 1234"/>
                <a:gd name="T3" fmla="*/ 1237 h 408"/>
                <a:gd name="T4" fmla="+- 0 7863 7806"/>
                <a:gd name="T5" fmla="*/ T4 w 356"/>
                <a:gd name="T6" fmla="+- 0 1244 1234"/>
                <a:gd name="T7" fmla="*/ 1244 h 408"/>
                <a:gd name="T8" fmla="+- 0 7822 7806"/>
                <a:gd name="T9" fmla="*/ T8 w 356"/>
                <a:gd name="T10" fmla="+- 0 1256 1234"/>
                <a:gd name="T11" fmla="*/ 1256 h 408"/>
                <a:gd name="T12" fmla="+- 0 7822 7806"/>
                <a:gd name="T13" fmla="*/ T12 w 356"/>
                <a:gd name="T14" fmla="+- 0 1279 1234"/>
                <a:gd name="T15" fmla="*/ 1279 h 408"/>
                <a:gd name="T16" fmla="+- 0 7886 7806"/>
                <a:gd name="T17" fmla="*/ T16 w 356"/>
                <a:gd name="T18" fmla="+- 0 1359 1234"/>
                <a:gd name="T19" fmla="*/ 1359 h 408"/>
                <a:gd name="T20" fmla="+- 0 7910 7806"/>
                <a:gd name="T21" fmla="*/ T20 w 356"/>
                <a:gd name="T22" fmla="+- 0 1378 1234"/>
                <a:gd name="T23" fmla="*/ 1378 h 408"/>
                <a:gd name="T24" fmla="+- 0 7926 7806"/>
                <a:gd name="T25" fmla="*/ T24 w 356"/>
                <a:gd name="T26" fmla="+- 0 1397 1234"/>
                <a:gd name="T27" fmla="*/ 1397 h 408"/>
                <a:gd name="T28" fmla="+- 0 7966 7806"/>
                <a:gd name="T29" fmla="*/ T28 w 356"/>
                <a:gd name="T30" fmla="+- 0 1433 1234"/>
                <a:gd name="T31" fmla="*/ 1433 h 408"/>
                <a:gd name="T32" fmla="+- 0 7990 7806"/>
                <a:gd name="T33" fmla="*/ T32 w 356"/>
                <a:gd name="T34" fmla="+- 0 1482 1234"/>
                <a:gd name="T35" fmla="*/ 1482 h 408"/>
                <a:gd name="T36" fmla="+- 0 7995 7806"/>
                <a:gd name="T37" fmla="*/ T36 w 356"/>
                <a:gd name="T38" fmla="+- 0 1508 1234"/>
                <a:gd name="T39" fmla="*/ 1508 h 408"/>
                <a:gd name="T40" fmla="+- 0 7988 7806"/>
                <a:gd name="T41" fmla="*/ T40 w 356"/>
                <a:gd name="T42" fmla="+- 0 1537 1234"/>
                <a:gd name="T43" fmla="*/ 1537 h 408"/>
                <a:gd name="T44" fmla="+- 0 7999 7806"/>
                <a:gd name="T45" fmla="*/ T44 w 356"/>
                <a:gd name="T46" fmla="+- 0 1591 1234"/>
                <a:gd name="T47" fmla="*/ 1591 h 408"/>
                <a:gd name="T48" fmla="+- 0 8000 7806"/>
                <a:gd name="T49" fmla="*/ T48 w 356"/>
                <a:gd name="T50" fmla="+- 0 1624 1234"/>
                <a:gd name="T51" fmla="*/ 1624 h 408"/>
                <a:gd name="T52" fmla="+- 0 8018 7806"/>
                <a:gd name="T53" fmla="*/ T52 w 356"/>
                <a:gd name="T54" fmla="+- 0 1641 1234"/>
                <a:gd name="T55" fmla="*/ 1641 h 408"/>
                <a:gd name="T56" fmla="+- 0 8045 7806"/>
                <a:gd name="T57" fmla="*/ T56 w 356"/>
                <a:gd name="T58" fmla="+- 0 1627 1234"/>
                <a:gd name="T59" fmla="*/ 1627 h 408"/>
                <a:gd name="T60" fmla="+- 0 8037 7806"/>
                <a:gd name="T61" fmla="*/ T60 w 356"/>
                <a:gd name="T62" fmla="+- 0 1607 1234"/>
                <a:gd name="T63" fmla="*/ 1607 h 408"/>
                <a:gd name="T64" fmla="+- 0 8054 7806"/>
                <a:gd name="T65" fmla="*/ T64 w 356"/>
                <a:gd name="T66" fmla="+- 0 1562 1234"/>
                <a:gd name="T67" fmla="*/ 1562 h 408"/>
                <a:gd name="T68" fmla="+- 0 8073 7806"/>
                <a:gd name="T69" fmla="*/ T68 w 356"/>
                <a:gd name="T70" fmla="+- 0 1525 1234"/>
                <a:gd name="T71" fmla="*/ 1525 h 408"/>
                <a:gd name="T72" fmla="+- 0 8058 7806"/>
                <a:gd name="T73" fmla="*/ T72 w 356"/>
                <a:gd name="T74" fmla="+- 0 1496 1234"/>
                <a:gd name="T75" fmla="*/ 1496 h 408"/>
                <a:gd name="T76" fmla="+- 0 8084 7806"/>
                <a:gd name="T77" fmla="*/ T76 w 356"/>
                <a:gd name="T78" fmla="+- 0 1499 1234"/>
                <a:gd name="T79" fmla="*/ 1499 h 408"/>
                <a:gd name="T80" fmla="+- 0 8090 7806"/>
                <a:gd name="T81" fmla="*/ T80 w 356"/>
                <a:gd name="T82" fmla="+- 0 1480 1234"/>
                <a:gd name="T83" fmla="*/ 1480 h 408"/>
                <a:gd name="T84" fmla="+- 0 8120 7806"/>
                <a:gd name="T85" fmla="*/ T84 w 356"/>
                <a:gd name="T86" fmla="+- 0 1489 1234"/>
                <a:gd name="T87" fmla="*/ 1489 h 408"/>
                <a:gd name="T88" fmla="+- 0 8139 7806"/>
                <a:gd name="T89" fmla="*/ T88 w 356"/>
                <a:gd name="T90" fmla="+- 0 1487 1234"/>
                <a:gd name="T91" fmla="*/ 1487 h 408"/>
                <a:gd name="T92" fmla="+- 0 8144 7806"/>
                <a:gd name="T93" fmla="*/ T92 w 356"/>
                <a:gd name="T94" fmla="+- 0 1456 1234"/>
                <a:gd name="T95" fmla="*/ 1456 h 408"/>
                <a:gd name="T96" fmla="+- 0 8134 7806"/>
                <a:gd name="T97" fmla="*/ T96 w 356"/>
                <a:gd name="T98" fmla="+- 0 1423 1234"/>
                <a:gd name="T99" fmla="*/ 1423 h 408"/>
                <a:gd name="T100" fmla="+- 0 8097 7806"/>
                <a:gd name="T101" fmla="*/ T100 w 356"/>
                <a:gd name="T102" fmla="+- 0 1392 1234"/>
                <a:gd name="T103" fmla="*/ 1392 h 408"/>
                <a:gd name="T104" fmla="+- 0 8080 7806"/>
                <a:gd name="T105" fmla="*/ T104 w 356"/>
                <a:gd name="T106" fmla="+- 0 1359 1234"/>
                <a:gd name="T107" fmla="*/ 1359 h 408"/>
                <a:gd name="T108" fmla="+- 0 8073 7806"/>
                <a:gd name="T109" fmla="*/ T108 w 356"/>
                <a:gd name="T110" fmla="+- 0 1367 1234"/>
                <a:gd name="T111" fmla="*/ 1367 h 408"/>
                <a:gd name="T112" fmla="+- 0 8044 7806"/>
                <a:gd name="T113" fmla="*/ T112 w 356"/>
                <a:gd name="T114" fmla="+- 0 1338 1234"/>
                <a:gd name="T115" fmla="*/ 1338 h 408"/>
                <a:gd name="T116" fmla="+- 0 8040 7806"/>
                <a:gd name="T117" fmla="*/ T116 w 356"/>
                <a:gd name="T118" fmla="+- 0 1302 1234"/>
                <a:gd name="T119" fmla="*/ 1302 h 408"/>
                <a:gd name="T120" fmla="+- 0 8030 7806"/>
                <a:gd name="T121" fmla="*/ T120 w 356"/>
                <a:gd name="T122" fmla="+- 0 1276 1234"/>
                <a:gd name="T123" fmla="*/ 1276 h 408"/>
                <a:gd name="T124" fmla="+- 0 8007 7806"/>
                <a:gd name="T125" fmla="*/ T124 w 356"/>
                <a:gd name="T126" fmla="+- 0 1277 1234"/>
                <a:gd name="T127" fmla="*/ 1277 h 408"/>
                <a:gd name="T128" fmla="+- 0 7974 7806"/>
                <a:gd name="T129" fmla="*/ T128 w 356"/>
                <a:gd name="T130" fmla="+- 0 1262 1234"/>
                <a:gd name="T131" fmla="*/ 1262 h 408"/>
                <a:gd name="T132" fmla="+- 0 7955 7806"/>
                <a:gd name="T133" fmla="*/ T132 w 356"/>
                <a:gd name="T134" fmla="+- 0 1255 1234"/>
                <a:gd name="T135" fmla="*/ 1255 h 408"/>
                <a:gd name="T136" fmla="+- 0 7931 7806"/>
                <a:gd name="T137" fmla="*/ T136 w 356"/>
                <a:gd name="T138" fmla="+- 0 1250 1234"/>
                <a:gd name="T139" fmla="*/ 1250 h 4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356" h="408">
                  <a:moveTo>
                    <a:pt x="78" y="0"/>
                  </a:moveTo>
                  <a:lnTo>
                    <a:pt x="73" y="3"/>
                  </a:lnTo>
                  <a:lnTo>
                    <a:pt x="66" y="12"/>
                  </a:lnTo>
                  <a:lnTo>
                    <a:pt x="57" y="10"/>
                  </a:lnTo>
                  <a:lnTo>
                    <a:pt x="50" y="22"/>
                  </a:lnTo>
                  <a:lnTo>
                    <a:pt x="16" y="22"/>
                  </a:lnTo>
                  <a:lnTo>
                    <a:pt x="0" y="45"/>
                  </a:lnTo>
                  <a:lnTo>
                    <a:pt x="16" y="45"/>
                  </a:lnTo>
                  <a:lnTo>
                    <a:pt x="40" y="61"/>
                  </a:lnTo>
                  <a:lnTo>
                    <a:pt x="80" y="125"/>
                  </a:lnTo>
                  <a:lnTo>
                    <a:pt x="94" y="140"/>
                  </a:lnTo>
                  <a:lnTo>
                    <a:pt x="104" y="144"/>
                  </a:lnTo>
                  <a:lnTo>
                    <a:pt x="106" y="156"/>
                  </a:lnTo>
                  <a:lnTo>
                    <a:pt x="120" y="163"/>
                  </a:lnTo>
                  <a:lnTo>
                    <a:pt x="130" y="182"/>
                  </a:lnTo>
                  <a:lnTo>
                    <a:pt x="160" y="199"/>
                  </a:lnTo>
                  <a:lnTo>
                    <a:pt x="167" y="215"/>
                  </a:lnTo>
                  <a:lnTo>
                    <a:pt x="184" y="248"/>
                  </a:lnTo>
                  <a:lnTo>
                    <a:pt x="184" y="263"/>
                  </a:lnTo>
                  <a:lnTo>
                    <a:pt x="189" y="274"/>
                  </a:lnTo>
                  <a:lnTo>
                    <a:pt x="187" y="291"/>
                  </a:lnTo>
                  <a:lnTo>
                    <a:pt x="182" y="303"/>
                  </a:lnTo>
                  <a:lnTo>
                    <a:pt x="186" y="319"/>
                  </a:lnTo>
                  <a:lnTo>
                    <a:pt x="193" y="357"/>
                  </a:lnTo>
                  <a:lnTo>
                    <a:pt x="203" y="383"/>
                  </a:lnTo>
                  <a:lnTo>
                    <a:pt x="194" y="390"/>
                  </a:lnTo>
                  <a:lnTo>
                    <a:pt x="203" y="395"/>
                  </a:lnTo>
                  <a:lnTo>
                    <a:pt x="212" y="407"/>
                  </a:lnTo>
                  <a:lnTo>
                    <a:pt x="217" y="397"/>
                  </a:lnTo>
                  <a:lnTo>
                    <a:pt x="239" y="393"/>
                  </a:lnTo>
                  <a:lnTo>
                    <a:pt x="241" y="383"/>
                  </a:lnTo>
                  <a:lnTo>
                    <a:pt x="231" y="373"/>
                  </a:lnTo>
                  <a:lnTo>
                    <a:pt x="252" y="345"/>
                  </a:lnTo>
                  <a:lnTo>
                    <a:pt x="248" y="328"/>
                  </a:lnTo>
                  <a:lnTo>
                    <a:pt x="265" y="319"/>
                  </a:lnTo>
                  <a:lnTo>
                    <a:pt x="267" y="291"/>
                  </a:lnTo>
                  <a:lnTo>
                    <a:pt x="257" y="283"/>
                  </a:lnTo>
                  <a:lnTo>
                    <a:pt x="252" y="262"/>
                  </a:lnTo>
                  <a:lnTo>
                    <a:pt x="271" y="239"/>
                  </a:lnTo>
                  <a:lnTo>
                    <a:pt x="278" y="265"/>
                  </a:lnTo>
                  <a:lnTo>
                    <a:pt x="284" y="257"/>
                  </a:lnTo>
                  <a:lnTo>
                    <a:pt x="284" y="246"/>
                  </a:lnTo>
                  <a:lnTo>
                    <a:pt x="298" y="241"/>
                  </a:lnTo>
                  <a:lnTo>
                    <a:pt x="314" y="255"/>
                  </a:lnTo>
                  <a:lnTo>
                    <a:pt x="319" y="237"/>
                  </a:lnTo>
                  <a:lnTo>
                    <a:pt x="333" y="253"/>
                  </a:lnTo>
                  <a:lnTo>
                    <a:pt x="356" y="237"/>
                  </a:lnTo>
                  <a:lnTo>
                    <a:pt x="338" y="222"/>
                  </a:lnTo>
                  <a:lnTo>
                    <a:pt x="335" y="206"/>
                  </a:lnTo>
                  <a:lnTo>
                    <a:pt x="328" y="189"/>
                  </a:lnTo>
                  <a:lnTo>
                    <a:pt x="291" y="177"/>
                  </a:lnTo>
                  <a:lnTo>
                    <a:pt x="291" y="158"/>
                  </a:lnTo>
                  <a:lnTo>
                    <a:pt x="281" y="125"/>
                  </a:lnTo>
                  <a:lnTo>
                    <a:pt x="274" y="125"/>
                  </a:lnTo>
                  <a:lnTo>
                    <a:pt x="274" y="132"/>
                  </a:lnTo>
                  <a:lnTo>
                    <a:pt x="267" y="133"/>
                  </a:lnTo>
                  <a:lnTo>
                    <a:pt x="245" y="118"/>
                  </a:lnTo>
                  <a:lnTo>
                    <a:pt x="238" y="104"/>
                  </a:lnTo>
                  <a:lnTo>
                    <a:pt x="241" y="71"/>
                  </a:lnTo>
                  <a:lnTo>
                    <a:pt x="234" y="68"/>
                  </a:lnTo>
                  <a:lnTo>
                    <a:pt x="238" y="57"/>
                  </a:lnTo>
                  <a:lnTo>
                    <a:pt x="224" y="42"/>
                  </a:lnTo>
                  <a:lnTo>
                    <a:pt x="213" y="52"/>
                  </a:lnTo>
                  <a:lnTo>
                    <a:pt x="201" y="43"/>
                  </a:lnTo>
                  <a:lnTo>
                    <a:pt x="191" y="29"/>
                  </a:lnTo>
                  <a:lnTo>
                    <a:pt x="168" y="28"/>
                  </a:lnTo>
                  <a:lnTo>
                    <a:pt x="163" y="42"/>
                  </a:lnTo>
                  <a:lnTo>
                    <a:pt x="149" y="21"/>
                  </a:lnTo>
                  <a:lnTo>
                    <a:pt x="139" y="28"/>
                  </a:lnTo>
                  <a:lnTo>
                    <a:pt x="125" y="16"/>
                  </a:lnTo>
                  <a:lnTo>
                    <a:pt x="78" y="0"/>
                  </a:lnTo>
                  <a:close/>
                </a:path>
              </a:pathLst>
            </a:custGeom>
            <a:solidFill>
              <a:srgbClr val="5B9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6168" name="Freeform 84"/>
            <p:cNvSpPr>
              <a:spLocks/>
            </p:cNvSpPr>
            <p:nvPr/>
          </p:nvSpPr>
          <p:spPr bwMode="auto">
            <a:xfrm>
              <a:off x="7806" y="1233"/>
              <a:ext cx="356" cy="408"/>
            </a:xfrm>
            <a:custGeom>
              <a:avLst/>
              <a:gdLst>
                <a:gd name="T0" fmla="+- 0 7822 7806"/>
                <a:gd name="T1" fmla="*/ T0 w 356"/>
                <a:gd name="T2" fmla="+- 0 1279 1234"/>
                <a:gd name="T3" fmla="*/ 1279 h 408"/>
                <a:gd name="T4" fmla="+- 0 7886 7806"/>
                <a:gd name="T5" fmla="*/ T4 w 356"/>
                <a:gd name="T6" fmla="+- 0 1359 1234"/>
                <a:gd name="T7" fmla="*/ 1359 h 408"/>
                <a:gd name="T8" fmla="+- 0 7910 7806"/>
                <a:gd name="T9" fmla="*/ T8 w 356"/>
                <a:gd name="T10" fmla="+- 0 1378 1234"/>
                <a:gd name="T11" fmla="*/ 1378 h 408"/>
                <a:gd name="T12" fmla="+- 0 7926 7806"/>
                <a:gd name="T13" fmla="*/ T12 w 356"/>
                <a:gd name="T14" fmla="+- 0 1397 1234"/>
                <a:gd name="T15" fmla="*/ 1397 h 408"/>
                <a:gd name="T16" fmla="+- 0 7966 7806"/>
                <a:gd name="T17" fmla="*/ T16 w 356"/>
                <a:gd name="T18" fmla="+- 0 1433 1234"/>
                <a:gd name="T19" fmla="*/ 1433 h 408"/>
                <a:gd name="T20" fmla="+- 0 7990 7806"/>
                <a:gd name="T21" fmla="*/ T20 w 356"/>
                <a:gd name="T22" fmla="+- 0 1482 1234"/>
                <a:gd name="T23" fmla="*/ 1482 h 408"/>
                <a:gd name="T24" fmla="+- 0 7995 7806"/>
                <a:gd name="T25" fmla="*/ T24 w 356"/>
                <a:gd name="T26" fmla="+- 0 1508 1234"/>
                <a:gd name="T27" fmla="*/ 1508 h 408"/>
                <a:gd name="T28" fmla="+- 0 7988 7806"/>
                <a:gd name="T29" fmla="*/ T28 w 356"/>
                <a:gd name="T30" fmla="+- 0 1537 1234"/>
                <a:gd name="T31" fmla="*/ 1537 h 408"/>
                <a:gd name="T32" fmla="+- 0 7999 7806"/>
                <a:gd name="T33" fmla="*/ T32 w 356"/>
                <a:gd name="T34" fmla="+- 0 1591 1234"/>
                <a:gd name="T35" fmla="*/ 1591 h 408"/>
                <a:gd name="T36" fmla="+- 0 8000 7806"/>
                <a:gd name="T37" fmla="*/ T36 w 356"/>
                <a:gd name="T38" fmla="+- 0 1624 1234"/>
                <a:gd name="T39" fmla="*/ 1624 h 408"/>
                <a:gd name="T40" fmla="+- 0 8018 7806"/>
                <a:gd name="T41" fmla="*/ T40 w 356"/>
                <a:gd name="T42" fmla="+- 0 1641 1234"/>
                <a:gd name="T43" fmla="*/ 1641 h 408"/>
                <a:gd name="T44" fmla="+- 0 8045 7806"/>
                <a:gd name="T45" fmla="*/ T44 w 356"/>
                <a:gd name="T46" fmla="+- 0 1627 1234"/>
                <a:gd name="T47" fmla="*/ 1627 h 408"/>
                <a:gd name="T48" fmla="+- 0 8037 7806"/>
                <a:gd name="T49" fmla="*/ T48 w 356"/>
                <a:gd name="T50" fmla="+- 0 1607 1234"/>
                <a:gd name="T51" fmla="*/ 1607 h 408"/>
                <a:gd name="T52" fmla="+- 0 8054 7806"/>
                <a:gd name="T53" fmla="*/ T52 w 356"/>
                <a:gd name="T54" fmla="+- 0 1562 1234"/>
                <a:gd name="T55" fmla="*/ 1562 h 408"/>
                <a:gd name="T56" fmla="+- 0 8073 7806"/>
                <a:gd name="T57" fmla="*/ T56 w 356"/>
                <a:gd name="T58" fmla="+- 0 1525 1234"/>
                <a:gd name="T59" fmla="*/ 1525 h 408"/>
                <a:gd name="T60" fmla="+- 0 8058 7806"/>
                <a:gd name="T61" fmla="*/ T60 w 356"/>
                <a:gd name="T62" fmla="+- 0 1496 1234"/>
                <a:gd name="T63" fmla="*/ 1496 h 408"/>
                <a:gd name="T64" fmla="+- 0 8084 7806"/>
                <a:gd name="T65" fmla="*/ T64 w 356"/>
                <a:gd name="T66" fmla="+- 0 1499 1234"/>
                <a:gd name="T67" fmla="*/ 1499 h 408"/>
                <a:gd name="T68" fmla="+- 0 8090 7806"/>
                <a:gd name="T69" fmla="*/ T68 w 356"/>
                <a:gd name="T70" fmla="+- 0 1480 1234"/>
                <a:gd name="T71" fmla="*/ 1480 h 408"/>
                <a:gd name="T72" fmla="+- 0 8120 7806"/>
                <a:gd name="T73" fmla="*/ T72 w 356"/>
                <a:gd name="T74" fmla="+- 0 1489 1234"/>
                <a:gd name="T75" fmla="*/ 1489 h 408"/>
                <a:gd name="T76" fmla="+- 0 8139 7806"/>
                <a:gd name="T77" fmla="*/ T76 w 356"/>
                <a:gd name="T78" fmla="+- 0 1487 1234"/>
                <a:gd name="T79" fmla="*/ 1487 h 408"/>
                <a:gd name="T80" fmla="+- 0 8144 7806"/>
                <a:gd name="T81" fmla="*/ T80 w 356"/>
                <a:gd name="T82" fmla="+- 0 1456 1234"/>
                <a:gd name="T83" fmla="*/ 1456 h 408"/>
                <a:gd name="T84" fmla="+- 0 8134 7806"/>
                <a:gd name="T85" fmla="*/ T84 w 356"/>
                <a:gd name="T86" fmla="+- 0 1423 1234"/>
                <a:gd name="T87" fmla="*/ 1423 h 408"/>
                <a:gd name="T88" fmla="+- 0 8097 7806"/>
                <a:gd name="T89" fmla="*/ T88 w 356"/>
                <a:gd name="T90" fmla="+- 0 1392 1234"/>
                <a:gd name="T91" fmla="*/ 1392 h 408"/>
                <a:gd name="T92" fmla="+- 0 8080 7806"/>
                <a:gd name="T93" fmla="*/ T92 w 356"/>
                <a:gd name="T94" fmla="+- 0 1359 1234"/>
                <a:gd name="T95" fmla="*/ 1359 h 408"/>
                <a:gd name="T96" fmla="+- 0 8073 7806"/>
                <a:gd name="T97" fmla="*/ T96 w 356"/>
                <a:gd name="T98" fmla="+- 0 1367 1234"/>
                <a:gd name="T99" fmla="*/ 1367 h 408"/>
                <a:gd name="T100" fmla="+- 0 8044 7806"/>
                <a:gd name="T101" fmla="*/ T100 w 356"/>
                <a:gd name="T102" fmla="+- 0 1338 1234"/>
                <a:gd name="T103" fmla="*/ 1338 h 408"/>
                <a:gd name="T104" fmla="+- 0 8040 7806"/>
                <a:gd name="T105" fmla="*/ T104 w 356"/>
                <a:gd name="T106" fmla="+- 0 1302 1234"/>
                <a:gd name="T107" fmla="*/ 1302 h 408"/>
                <a:gd name="T108" fmla="+- 0 8030 7806"/>
                <a:gd name="T109" fmla="*/ T108 w 356"/>
                <a:gd name="T110" fmla="+- 0 1276 1234"/>
                <a:gd name="T111" fmla="*/ 1276 h 408"/>
                <a:gd name="T112" fmla="+- 0 8007 7806"/>
                <a:gd name="T113" fmla="*/ T112 w 356"/>
                <a:gd name="T114" fmla="+- 0 1277 1234"/>
                <a:gd name="T115" fmla="*/ 1277 h 408"/>
                <a:gd name="T116" fmla="+- 0 7974 7806"/>
                <a:gd name="T117" fmla="*/ T116 w 356"/>
                <a:gd name="T118" fmla="+- 0 1262 1234"/>
                <a:gd name="T119" fmla="*/ 1262 h 408"/>
                <a:gd name="T120" fmla="+- 0 7955 7806"/>
                <a:gd name="T121" fmla="*/ T120 w 356"/>
                <a:gd name="T122" fmla="+- 0 1255 1234"/>
                <a:gd name="T123" fmla="*/ 1255 h 408"/>
                <a:gd name="T124" fmla="+- 0 7931 7806"/>
                <a:gd name="T125" fmla="*/ T124 w 356"/>
                <a:gd name="T126" fmla="+- 0 1250 1234"/>
                <a:gd name="T127" fmla="*/ 1250 h 408"/>
                <a:gd name="T128" fmla="+- 0 7879 7806"/>
                <a:gd name="T129" fmla="*/ T128 w 356"/>
                <a:gd name="T130" fmla="+- 0 1237 1234"/>
                <a:gd name="T131" fmla="*/ 1237 h 408"/>
                <a:gd name="T132" fmla="+- 0 7863 7806"/>
                <a:gd name="T133" fmla="*/ T132 w 356"/>
                <a:gd name="T134" fmla="+- 0 1244 1234"/>
                <a:gd name="T135" fmla="*/ 1244 h 408"/>
                <a:gd name="T136" fmla="+- 0 7822 7806"/>
                <a:gd name="T137" fmla="*/ T136 w 356"/>
                <a:gd name="T138" fmla="+- 0 1256 1234"/>
                <a:gd name="T139" fmla="*/ 1256 h 4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356" h="408">
                  <a:moveTo>
                    <a:pt x="0" y="45"/>
                  </a:moveTo>
                  <a:lnTo>
                    <a:pt x="16" y="45"/>
                  </a:lnTo>
                  <a:lnTo>
                    <a:pt x="40" y="61"/>
                  </a:lnTo>
                  <a:lnTo>
                    <a:pt x="80" y="125"/>
                  </a:lnTo>
                  <a:lnTo>
                    <a:pt x="94" y="140"/>
                  </a:lnTo>
                  <a:lnTo>
                    <a:pt x="104" y="144"/>
                  </a:lnTo>
                  <a:lnTo>
                    <a:pt x="106" y="156"/>
                  </a:lnTo>
                  <a:lnTo>
                    <a:pt x="120" y="163"/>
                  </a:lnTo>
                  <a:lnTo>
                    <a:pt x="130" y="182"/>
                  </a:lnTo>
                  <a:lnTo>
                    <a:pt x="160" y="199"/>
                  </a:lnTo>
                  <a:lnTo>
                    <a:pt x="167" y="215"/>
                  </a:lnTo>
                  <a:lnTo>
                    <a:pt x="184" y="248"/>
                  </a:lnTo>
                  <a:lnTo>
                    <a:pt x="184" y="263"/>
                  </a:lnTo>
                  <a:lnTo>
                    <a:pt x="189" y="274"/>
                  </a:lnTo>
                  <a:lnTo>
                    <a:pt x="187" y="291"/>
                  </a:lnTo>
                  <a:lnTo>
                    <a:pt x="182" y="303"/>
                  </a:lnTo>
                  <a:lnTo>
                    <a:pt x="186" y="319"/>
                  </a:lnTo>
                  <a:lnTo>
                    <a:pt x="193" y="357"/>
                  </a:lnTo>
                  <a:lnTo>
                    <a:pt x="203" y="383"/>
                  </a:lnTo>
                  <a:lnTo>
                    <a:pt x="194" y="390"/>
                  </a:lnTo>
                  <a:lnTo>
                    <a:pt x="203" y="395"/>
                  </a:lnTo>
                  <a:lnTo>
                    <a:pt x="212" y="407"/>
                  </a:lnTo>
                  <a:lnTo>
                    <a:pt x="217" y="397"/>
                  </a:lnTo>
                  <a:lnTo>
                    <a:pt x="239" y="393"/>
                  </a:lnTo>
                  <a:lnTo>
                    <a:pt x="241" y="383"/>
                  </a:lnTo>
                  <a:lnTo>
                    <a:pt x="231" y="373"/>
                  </a:lnTo>
                  <a:lnTo>
                    <a:pt x="252" y="345"/>
                  </a:lnTo>
                  <a:lnTo>
                    <a:pt x="248" y="328"/>
                  </a:lnTo>
                  <a:lnTo>
                    <a:pt x="265" y="319"/>
                  </a:lnTo>
                  <a:lnTo>
                    <a:pt x="267" y="291"/>
                  </a:lnTo>
                  <a:lnTo>
                    <a:pt x="257" y="283"/>
                  </a:lnTo>
                  <a:lnTo>
                    <a:pt x="252" y="262"/>
                  </a:lnTo>
                  <a:lnTo>
                    <a:pt x="271" y="239"/>
                  </a:lnTo>
                  <a:lnTo>
                    <a:pt x="278" y="265"/>
                  </a:lnTo>
                  <a:lnTo>
                    <a:pt x="284" y="257"/>
                  </a:lnTo>
                  <a:lnTo>
                    <a:pt x="284" y="246"/>
                  </a:lnTo>
                  <a:lnTo>
                    <a:pt x="298" y="241"/>
                  </a:lnTo>
                  <a:lnTo>
                    <a:pt x="314" y="255"/>
                  </a:lnTo>
                  <a:lnTo>
                    <a:pt x="319" y="237"/>
                  </a:lnTo>
                  <a:lnTo>
                    <a:pt x="333" y="253"/>
                  </a:lnTo>
                  <a:lnTo>
                    <a:pt x="356" y="237"/>
                  </a:lnTo>
                  <a:lnTo>
                    <a:pt x="338" y="222"/>
                  </a:lnTo>
                  <a:lnTo>
                    <a:pt x="335" y="206"/>
                  </a:lnTo>
                  <a:lnTo>
                    <a:pt x="328" y="189"/>
                  </a:lnTo>
                  <a:lnTo>
                    <a:pt x="291" y="177"/>
                  </a:lnTo>
                  <a:lnTo>
                    <a:pt x="291" y="158"/>
                  </a:lnTo>
                  <a:lnTo>
                    <a:pt x="281" y="125"/>
                  </a:lnTo>
                  <a:lnTo>
                    <a:pt x="274" y="125"/>
                  </a:lnTo>
                  <a:lnTo>
                    <a:pt x="274" y="132"/>
                  </a:lnTo>
                  <a:lnTo>
                    <a:pt x="267" y="133"/>
                  </a:lnTo>
                  <a:lnTo>
                    <a:pt x="245" y="118"/>
                  </a:lnTo>
                  <a:lnTo>
                    <a:pt x="238" y="104"/>
                  </a:lnTo>
                  <a:lnTo>
                    <a:pt x="241" y="71"/>
                  </a:lnTo>
                  <a:lnTo>
                    <a:pt x="234" y="68"/>
                  </a:lnTo>
                  <a:lnTo>
                    <a:pt x="238" y="57"/>
                  </a:lnTo>
                  <a:lnTo>
                    <a:pt x="224" y="42"/>
                  </a:lnTo>
                  <a:lnTo>
                    <a:pt x="213" y="52"/>
                  </a:lnTo>
                  <a:lnTo>
                    <a:pt x="201" y="43"/>
                  </a:lnTo>
                  <a:lnTo>
                    <a:pt x="191" y="29"/>
                  </a:lnTo>
                  <a:lnTo>
                    <a:pt x="168" y="28"/>
                  </a:lnTo>
                  <a:lnTo>
                    <a:pt x="163" y="42"/>
                  </a:lnTo>
                  <a:lnTo>
                    <a:pt x="149" y="21"/>
                  </a:lnTo>
                  <a:lnTo>
                    <a:pt x="139" y="28"/>
                  </a:lnTo>
                  <a:lnTo>
                    <a:pt x="125" y="16"/>
                  </a:lnTo>
                  <a:lnTo>
                    <a:pt x="78" y="0"/>
                  </a:lnTo>
                  <a:lnTo>
                    <a:pt x="73" y="3"/>
                  </a:lnTo>
                  <a:lnTo>
                    <a:pt x="66" y="12"/>
                  </a:lnTo>
                  <a:lnTo>
                    <a:pt x="57" y="10"/>
                  </a:lnTo>
                  <a:lnTo>
                    <a:pt x="50" y="22"/>
                  </a:lnTo>
                  <a:lnTo>
                    <a:pt x="16" y="22"/>
                  </a:lnTo>
                  <a:lnTo>
                    <a:pt x="0" y="45"/>
                  </a:lnTo>
                  <a:close/>
                </a:path>
              </a:pathLst>
            </a:custGeom>
            <a:noFill/>
            <a:ln w="3175">
              <a:solidFill>
                <a:srgbClr val="7670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169" name="Freeform 85"/>
            <p:cNvSpPr>
              <a:spLocks/>
            </p:cNvSpPr>
            <p:nvPr/>
          </p:nvSpPr>
          <p:spPr bwMode="auto">
            <a:xfrm>
              <a:off x="7515" y="1838"/>
              <a:ext cx="592" cy="451"/>
            </a:xfrm>
            <a:custGeom>
              <a:avLst/>
              <a:gdLst>
                <a:gd name="T0" fmla="+- 0 7893 7516"/>
                <a:gd name="T1" fmla="*/ T0 w 592"/>
                <a:gd name="T2" fmla="+- 0 1865 1839"/>
                <a:gd name="T3" fmla="*/ 1865 h 451"/>
                <a:gd name="T4" fmla="+- 0 7839 7516"/>
                <a:gd name="T5" fmla="*/ T4 w 592"/>
                <a:gd name="T6" fmla="+- 0 1922 1839"/>
                <a:gd name="T7" fmla="*/ 1922 h 451"/>
                <a:gd name="T8" fmla="+- 0 7799 7516"/>
                <a:gd name="T9" fmla="*/ T8 w 592"/>
                <a:gd name="T10" fmla="+- 0 1941 1839"/>
                <a:gd name="T11" fmla="*/ 1941 h 451"/>
                <a:gd name="T12" fmla="+- 0 7735 7516"/>
                <a:gd name="T13" fmla="*/ T12 w 592"/>
                <a:gd name="T14" fmla="+- 0 1937 1839"/>
                <a:gd name="T15" fmla="*/ 1937 h 451"/>
                <a:gd name="T16" fmla="+- 0 7682 7516"/>
                <a:gd name="T17" fmla="*/ T16 w 592"/>
                <a:gd name="T18" fmla="+- 0 1948 1839"/>
                <a:gd name="T19" fmla="*/ 1948 h 451"/>
                <a:gd name="T20" fmla="+- 0 7563 7516"/>
                <a:gd name="T21" fmla="*/ T20 w 592"/>
                <a:gd name="T22" fmla="+- 0 1944 1839"/>
                <a:gd name="T23" fmla="*/ 1944 h 451"/>
                <a:gd name="T24" fmla="+- 0 7575 7516"/>
                <a:gd name="T25" fmla="*/ T24 w 592"/>
                <a:gd name="T26" fmla="+- 0 1913 1839"/>
                <a:gd name="T27" fmla="*/ 1913 h 451"/>
                <a:gd name="T28" fmla="+- 0 7533 7516"/>
                <a:gd name="T29" fmla="*/ T28 w 592"/>
                <a:gd name="T30" fmla="+- 0 1903 1839"/>
                <a:gd name="T31" fmla="*/ 1903 h 451"/>
                <a:gd name="T32" fmla="+- 0 7516 7516"/>
                <a:gd name="T33" fmla="*/ T32 w 592"/>
                <a:gd name="T34" fmla="+- 0 1955 1839"/>
                <a:gd name="T35" fmla="*/ 1955 h 451"/>
                <a:gd name="T36" fmla="+- 0 7561 7516"/>
                <a:gd name="T37" fmla="*/ T36 w 592"/>
                <a:gd name="T38" fmla="+- 0 2008 1839"/>
                <a:gd name="T39" fmla="*/ 2008 h 451"/>
                <a:gd name="T40" fmla="+- 0 7585 7516"/>
                <a:gd name="T41" fmla="*/ T40 w 592"/>
                <a:gd name="T42" fmla="+- 0 2045 1839"/>
                <a:gd name="T43" fmla="*/ 2045 h 451"/>
                <a:gd name="T44" fmla="+- 0 7547 7516"/>
                <a:gd name="T45" fmla="*/ T44 w 592"/>
                <a:gd name="T46" fmla="+- 0 2081 1839"/>
                <a:gd name="T47" fmla="*/ 2081 h 451"/>
                <a:gd name="T48" fmla="+- 0 7543 7516"/>
                <a:gd name="T49" fmla="*/ T48 w 592"/>
                <a:gd name="T50" fmla="+- 0 2126 1839"/>
                <a:gd name="T51" fmla="*/ 2126 h 451"/>
                <a:gd name="T52" fmla="+- 0 7542 7516"/>
                <a:gd name="T53" fmla="*/ T52 w 592"/>
                <a:gd name="T54" fmla="+- 0 2161 1839"/>
                <a:gd name="T55" fmla="*/ 2161 h 451"/>
                <a:gd name="T56" fmla="+- 0 7594 7516"/>
                <a:gd name="T57" fmla="*/ T56 w 592"/>
                <a:gd name="T58" fmla="+- 0 2196 1839"/>
                <a:gd name="T59" fmla="*/ 2196 h 451"/>
                <a:gd name="T60" fmla="+- 0 7609 7516"/>
                <a:gd name="T61" fmla="*/ T60 w 592"/>
                <a:gd name="T62" fmla="+- 0 2249 1839"/>
                <a:gd name="T63" fmla="*/ 2249 h 451"/>
                <a:gd name="T64" fmla="+- 0 7639 7516"/>
                <a:gd name="T65" fmla="*/ T64 w 592"/>
                <a:gd name="T66" fmla="+- 0 2289 1839"/>
                <a:gd name="T67" fmla="*/ 2289 h 451"/>
                <a:gd name="T68" fmla="+- 0 7663 7516"/>
                <a:gd name="T69" fmla="*/ T68 w 592"/>
                <a:gd name="T70" fmla="+- 0 2274 1839"/>
                <a:gd name="T71" fmla="*/ 2274 h 451"/>
                <a:gd name="T72" fmla="+- 0 7694 7516"/>
                <a:gd name="T73" fmla="*/ T72 w 592"/>
                <a:gd name="T74" fmla="+- 0 2270 1839"/>
                <a:gd name="T75" fmla="*/ 2270 h 451"/>
                <a:gd name="T76" fmla="+- 0 7722 7516"/>
                <a:gd name="T77" fmla="*/ T76 w 592"/>
                <a:gd name="T78" fmla="+- 0 2258 1839"/>
                <a:gd name="T79" fmla="*/ 2258 h 451"/>
                <a:gd name="T80" fmla="+- 0 7734 7516"/>
                <a:gd name="T81" fmla="*/ T80 w 592"/>
                <a:gd name="T82" fmla="+- 0 2244 1839"/>
                <a:gd name="T83" fmla="*/ 2244 h 451"/>
                <a:gd name="T84" fmla="+- 0 7760 7516"/>
                <a:gd name="T85" fmla="*/ T84 w 592"/>
                <a:gd name="T86" fmla="+- 0 2242 1839"/>
                <a:gd name="T87" fmla="*/ 2242 h 451"/>
                <a:gd name="T88" fmla="+- 0 7786 7516"/>
                <a:gd name="T89" fmla="*/ T88 w 592"/>
                <a:gd name="T90" fmla="+- 0 2255 1839"/>
                <a:gd name="T91" fmla="*/ 2255 h 451"/>
                <a:gd name="T92" fmla="+- 0 7836 7516"/>
                <a:gd name="T93" fmla="*/ T92 w 592"/>
                <a:gd name="T94" fmla="+- 0 2263 1839"/>
                <a:gd name="T95" fmla="*/ 2263 h 451"/>
                <a:gd name="T96" fmla="+- 0 7872 7516"/>
                <a:gd name="T97" fmla="*/ T96 w 592"/>
                <a:gd name="T98" fmla="+- 0 2255 1839"/>
                <a:gd name="T99" fmla="*/ 2255 h 451"/>
                <a:gd name="T100" fmla="+- 0 7905 7516"/>
                <a:gd name="T101" fmla="*/ T100 w 592"/>
                <a:gd name="T102" fmla="+- 0 2251 1839"/>
                <a:gd name="T103" fmla="*/ 2251 h 451"/>
                <a:gd name="T104" fmla="+- 0 7912 7516"/>
                <a:gd name="T105" fmla="*/ T104 w 592"/>
                <a:gd name="T106" fmla="+- 0 2194 1839"/>
                <a:gd name="T107" fmla="*/ 2194 h 451"/>
                <a:gd name="T108" fmla="+- 0 7940 7516"/>
                <a:gd name="T109" fmla="*/ T108 w 592"/>
                <a:gd name="T110" fmla="+- 0 2189 1839"/>
                <a:gd name="T111" fmla="*/ 2189 h 451"/>
                <a:gd name="T112" fmla="+- 0 7955 7516"/>
                <a:gd name="T113" fmla="*/ T112 w 592"/>
                <a:gd name="T114" fmla="+- 0 2170 1839"/>
                <a:gd name="T115" fmla="*/ 2170 h 451"/>
                <a:gd name="T116" fmla="+- 0 7979 7516"/>
                <a:gd name="T117" fmla="*/ T116 w 592"/>
                <a:gd name="T118" fmla="+- 0 2145 1839"/>
                <a:gd name="T119" fmla="*/ 2145 h 451"/>
                <a:gd name="T120" fmla="+- 0 8012 7516"/>
                <a:gd name="T121" fmla="*/ T120 w 592"/>
                <a:gd name="T122" fmla="+- 0 2126 1839"/>
                <a:gd name="T123" fmla="*/ 2126 h 451"/>
                <a:gd name="T124" fmla="+- 0 8052 7516"/>
                <a:gd name="T125" fmla="*/ T124 w 592"/>
                <a:gd name="T126" fmla="+- 0 2140 1839"/>
                <a:gd name="T127" fmla="*/ 2140 h 451"/>
                <a:gd name="T128" fmla="+- 0 8075 7516"/>
                <a:gd name="T129" fmla="*/ T128 w 592"/>
                <a:gd name="T130" fmla="+- 0 2123 1839"/>
                <a:gd name="T131" fmla="*/ 2123 h 451"/>
                <a:gd name="T132" fmla="+- 0 8061 7516"/>
                <a:gd name="T133" fmla="*/ T132 w 592"/>
                <a:gd name="T134" fmla="+- 0 2088 1839"/>
                <a:gd name="T135" fmla="*/ 2088 h 451"/>
                <a:gd name="T136" fmla="+- 0 8043 7516"/>
                <a:gd name="T137" fmla="*/ T136 w 592"/>
                <a:gd name="T138" fmla="+- 0 2064 1839"/>
                <a:gd name="T139" fmla="*/ 2064 h 451"/>
                <a:gd name="T140" fmla="+- 0 8030 7516"/>
                <a:gd name="T141" fmla="*/ T140 w 592"/>
                <a:gd name="T142" fmla="+- 0 2052 1839"/>
                <a:gd name="T143" fmla="*/ 2052 h 451"/>
                <a:gd name="T144" fmla="+- 0 8047 7516"/>
                <a:gd name="T145" fmla="*/ T144 w 592"/>
                <a:gd name="T146" fmla="+- 0 2027 1839"/>
                <a:gd name="T147" fmla="*/ 2027 h 451"/>
                <a:gd name="T148" fmla="+- 0 8054 7516"/>
                <a:gd name="T149" fmla="*/ T148 w 592"/>
                <a:gd name="T150" fmla="+- 0 1981 1839"/>
                <a:gd name="T151" fmla="*/ 1981 h 451"/>
                <a:gd name="T152" fmla="+- 0 8061 7516"/>
                <a:gd name="T153" fmla="*/ T152 w 592"/>
                <a:gd name="T154" fmla="+- 0 1951 1839"/>
                <a:gd name="T155" fmla="*/ 1951 h 451"/>
                <a:gd name="T156" fmla="+- 0 8099 7516"/>
                <a:gd name="T157" fmla="*/ T156 w 592"/>
                <a:gd name="T158" fmla="+- 0 1923 1839"/>
                <a:gd name="T159" fmla="*/ 1923 h 451"/>
                <a:gd name="T160" fmla="+- 0 8066 7516"/>
                <a:gd name="T161" fmla="*/ T160 w 592"/>
                <a:gd name="T162" fmla="+- 0 1871 1839"/>
                <a:gd name="T163" fmla="*/ 1871 h 451"/>
                <a:gd name="T164" fmla="+- 0 8014 7516"/>
                <a:gd name="T165" fmla="*/ T164 w 592"/>
                <a:gd name="T166" fmla="+- 0 1854 1839"/>
                <a:gd name="T167" fmla="*/ 1854 h 451"/>
                <a:gd name="T168" fmla="+- 0 7981 7516"/>
                <a:gd name="T169" fmla="*/ T168 w 592"/>
                <a:gd name="T170" fmla="+- 0 1852 1839"/>
                <a:gd name="T171" fmla="*/ 1852 h 4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592" h="451">
                  <a:moveTo>
                    <a:pt x="451" y="0"/>
                  </a:moveTo>
                  <a:lnTo>
                    <a:pt x="427" y="1"/>
                  </a:lnTo>
                  <a:lnTo>
                    <a:pt x="377" y="26"/>
                  </a:lnTo>
                  <a:lnTo>
                    <a:pt x="351" y="38"/>
                  </a:lnTo>
                  <a:lnTo>
                    <a:pt x="346" y="50"/>
                  </a:lnTo>
                  <a:lnTo>
                    <a:pt x="323" y="83"/>
                  </a:lnTo>
                  <a:lnTo>
                    <a:pt x="313" y="88"/>
                  </a:lnTo>
                  <a:lnTo>
                    <a:pt x="294" y="98"/>
                  </a:lnTo>
                  <a:lnTo>
                    <a:pt x="283" y="102"/>
                  </a:lnTo>
                  <a:lnTo>
                    <a:pt x="273" y="97"/>
                  </a:lnTo>
                  <a:lnTo>
                    <a:pt x="247" y="93"/>
                  </a:lnTo>
                  <a:lnTo>
                    <a:pt x="219" y="98"/>
                  </a:lnTo>
                  <a:lnTo>
                    <a:pt x="202" y="95"/>
                  </a:lnTo>
                  <a:lnTo>
                    <a:pt x="185" y="107"/>
                  </a:lnTo>
                  <a:lnTo>
                    <a:pt x="166" y="109"/>
                  </a:lnTo>
                  <a:lnTo>
                    <a:pt x="98" y="97"/>
                  </a:lnTo>
                  <a:lnTo>
                    <a:pt x="66" y="109"/>
                  </a:lnTo>
                  <a:lnTo>
                    <a:pt x="47" y="105"/>
                  </a:lnTo>
                  <a:lnTo>
                    <a:pt x="43" y="100"/>
                  </a:lnTo>
                  <a:lnTo>
                    <a:pt x="45" y="86"/>
                  </a:lnTo>
                  <a:lnTo>
                    <a:pt x="59" y="74"/>
                  </a:lnTo>
                  <a:lnTo>
                    <a:pt x="53" y="69"/>
                  </a:lnTo>
                  <a:lnTo>
                    <a:pt x="22" y="53"/>
                  </a:lnTo>
                  <a:lnTo>
                    <a:pt x="17" y="64"/>
                  </a:lnTo>
                  <a:lnTo>
                    <a:pt x="19" y="78"/>
                  </a:lnTo>
                  <a:lnTo>
                    <a:pt x="2" y="88"/>
                  </a:lnTo>
                  <a:lnTo>
                    <a:pt x="0" y="116"/>
                  </a:lnTo>
                  <a:lnTo>
                    <a:pt x="15" y="138"/>
                  </a:lnTo>
                  <a:lnTo>
                    <a:pt x="22" y="161"/>
                  </a:lnTo>
                  <a:lnTo>
                    <a:pt x="45" y="169"/>
                  </a:lnTo>
                  <a:lnTo>
                    <a:pt x="60" y="190"/>
                  </a:lnTo>
                  <a:lnTo>
                    <a:pt x="71" y="194"/>
                  </a:lnTo>
                  <a:lnTo>
                    <a:pt x="69" y="206"/>
                  </a:lnTo>
                  <a:lnTo>
                    <a:pt x="53" y="225"/>
                  </a:lnTo>
                  <a:lnTo>
                    <a:pt x="52" y="237"/>
                  </a:lnTo>
                  <a:lnTo>
                    <a:pt x="31" y="242"/>
                  </a:lnTo>
                  <a:lnTo>
                    <a:pt x="24" y="251"/>
                  </a:lnTo>
                  <a:lnTo>
                    <a:pt x="31" y="261"/>
                  </a:lnTo>
                  <a:lnTo>
                    <a:pt x="27" y="287"/>
                  </a:lnTo>
                  <a:lnTo>
                    <a:pt x="41" y="299"/>
                  </a:lnTo>
                  <a:lnTo>
                    <a:pt x="33" y="318"/>
                  </a:lnTo>
                  <a:lnTo>
                    <a:pt x="26" y="322"/>
                  </a:lnTo>
                  <a:lnTo>
                    <a:pt x="43" y="344"/>
                  </a:lnTo>
                  <a:lnTo>
                    <a:pt x="59" y="353"/>
                  </a:lnTo>
                  <a:lnTo>
                    <a:pt x="78" y="357"/>
                  </a:lnTo>
                  <a:lnTo>
                    <a:pt x="83" y="376"/>
                  </a:lnTo>
                  <a:lnTo>
                    <a:pt x="100" y="396"/>
                  </a:lnTo>
                  <a:lnTo>
                    <a:pt x="93" y="410"/>
                  </a:lnTo>
                  <a:lnTo>
                    <a:pt x="100" y="436"/>
                  </a:lnTo>
                  <a:lnTo>
                    <a:pt x="97" y="450"/>
                  </a:lnTo>
                  <a:lnTo>
                    <a:pt x="123" y="450"/>
                  </a:lnTo>
                  <a:lnTo>
                    <a:pt x="133" y="436"/>
                  </a:lnTo>
                  <a:lnTo>
                    <a:pt x="138" y="442"/>
                  </a:lnTo>
                  <a:lnTo>
                    <a:pt x="147" y="435"/>
                  </a:lnTo>
                  <a:lnTo>
                    <a:pt x="166" y="436"/>
                  </a:lnTo>
                  <a:lnTo>
                    <a:pt x="169" y="431"/>
                  </a:lnTo>
                  <a:lnTo>
                    <a:pt x="178" y="431"/>
                  </a:lnTo>
                  <a:lnTo>
                    <a:pt x="192" y="419"/>
                  </a:lnTo>
                  <a:lnTo>
                    <a:pt x="199" y="422"/>
                  </a:lnTo>
                  <a:lnTo>
                    <a:pt x="206" y="419"/>
                  </a:lnTo>
                  <a:lnTo>
                    <a:pt x="207" y="407"/>
                  </a:lnTo>
                  <a:lnTo>
                    <a:pt x="216" y="410"/>
                  </a:lnTo>
                  <a:lnTo>
                    <a:pt x="218" y="405"/>
                  </a:lnTo>
                  <a:lnTo>
                    <a:pt x="223" y="402"/>
                  </a:lnTo>
                  <a:lnTo>
                    <a:pt x="230" y="407"/>
                  </a:lnTo>
                  <a:lnTo>
                    <a:pt x="244" y="403"/>
                  </a:lnTo>
                  <a:lnTo>
                    <a:pt x="249" y="396"/>
                  </a:lnTo>
                  <a:lnTo>
                    <a:pt x="259" y="416"/>
                  </a:lnTo>
                  <a:lnTo>
                    <a:pt x="270" y="416"/>
                  </a:lnTo>
                  <a:lnTo>
                    <a:pt x="277" y="421"/>
                  </a:lnTo>
                  <a:lnTo>
                    <a:pt x="289" y="414"/>
                  </a:lnTo>
                  <a:lnTo>
                    <a:pt x="320" y="424"/>
                  </a:lnTo>
                  <a:lnTo>
                    <a:pt x="325" y="429"/>
                  </a:lnTo>
                  <a:lnTo>
                    <a:pt x="353" y="421"/>
                  </a:lnTo>
                  <a:lnTo>
                    <a:pt x="356" y="416"/>
                  </a:lnTo>
                  <a:lnTo>
                    <a:pt x="370" y="417"/>
                  </a:lnTo>
                  <a:lnTo>
                    <a:pt x="380" y="409"/>
                  </a:lnTo>
                  <a:lnTo>
                    <a:pt x="389" y="412"/>
                  </a:lnTo>
                  <a:lnTo>
                    <a:pt x="411" y="402"/>
                  </a:lnTo>
                  <a:lnTo>
                    <a:pt x="415" y="390"/>
                  </a:lnTo>
                  <a:lnTo>
                    <a:pt x="396" y="355"/>
                  </a:lnTo>
                  <a:lnTo>
                    <a:pt x="410" y="346"/>
                  </a:lnTo>
                  <a:lnTo>
                    <a:pt x="417" y="351"/>
                  </a:lnTo>
                  <a:lnTo>
                    <a:pt x="424" y="350"/>
                  </a:lnTo>
                  <a:lnTo>
                    <a:pt x="420" y="344"/>
                  </a:lnTo>
                  <a:lnTo>
                    <a:pt x="424" y="334"/>
                  </a:lnTo>
                  <a:lnTo>
                    <a:pt x="439" y="331"/>
                  </a:lnTo>
                  <a:lnTo>
                    <a:pt x="439" y="320"/>
                  </a:lnTo>
                  <a:lnTo>
                    <a:pt x="443" y="308"/>
                  </a:lnTo>
                  <a:lnTo>
                    <a:pt x="463" y="306"/>
                  </a:lnTo>
                  <a:lnTo>
                    <a:pt x="475" y="299"/>
                  </a:lnTo>
                  <a:lnTo>
                    <a:pt x="479" y="287"/>
                  </a:lnTo>
                  <a:lnTo>
                    <a:pt x="496" y="287"/>
                  </a:lnTo>
                  <a:lnTo>
                    <a:pt x="498" y="280"/>
                  </a:lnTo>
                  <a:lnTo>
                    <a:pt x="510" y="284"/>
                  </a:lnTo>
                  <a:lnTo>
                    <a:pt x="536" y="301"/>
                  </a:lnTo>
                  <a:lnTo>
                    <a:pt x="548" y="289"/>
                  </a:lnTo>
                  <a:lnTo>
                    <a:pt x="560" y="291"/>
                  </a:lnTo>
                  <a:lnTo>
                    <a:pt x="559" y="284"/>
                  </a:lnTo>
                  <a:lnTo>
                    <a:pt x="578" y="284"/>
                  </a:lnTo>
                  <a:lnTo>
                    <a:pt x="572" y="273"/>
                  </a:lnTo>
                  <a:lnTo>
                    <a:pt x="545" y="249"/>
                  </a:lnTo>
                  <a:lnTo>
                    <a:pt x="546" y="242"/>
                  </a:lnTo>
                  <a:lnTo>
                    <a:pt x="538" y="228"/>
                  </a:lnTo>
                  <a:lnTo>
                    <a:pt x="527" y="225"/>
                  </a:lnTo>
                  <a:lnTo>
                    <a:pt x="515" y="230"/>
                  </a:lnTo>
                  <a:lnTo>
                    <a:pt x="508" y="225"/>
                  </a:lnTo>
                  <a:lnTo>
                    <a:pt x="514" y="213"/>
                  </a:lnTo>
                  <a:lnTo>
                    <a:pt x="527" y="211"/>
                  </a:lnTo>
                  <a:lnTo>
                    <a:pt x="524" y="201"/>
                  </a:lnTo>
                  <a:lnTo>
                    <a:pt x="531" y="188"/>
                  </a:lnTo>
                  <a:lnTo>
                    <a:pt x="546" y="187"/>
                  </a:lnTo>
                  <a:lnTo>
                    <a:pt x="541" y="168"/>
                  </a:lnTo>
                  <a:lnTo>
                    <a:pt x="538" y="142"/>
                  </a:lnTo>
                  <a:lnTo>
                    <a:pt x="539" y="123"/>
                  </a:lnTo>
                  <a:lnTo>
                    <a:pt x="534" y="119"/>
                  </a:lnTo>
                  <a:lnTo>
                    <a:pt x="545" y="112"/>
                  </a:lnTo>
                  <a:lnTo>
                    <a:pt x="548" y="91"/>
                  </a:lnTo>
                  <a:lnTo>
                    <a:pt x="569" y="79"/>
                  </a:lnTo>
                  <a:lnTo>
                    <a:pt x="583" y="84"/>
                  </a:lnTo>
                  <a:lnTo>
                    <a:pt x="591" y="58"/>
                  </a:lnTo>
                  <a:lnTo>
                    <a:pt x="583" y="29"/>
                  </a:lnTo>
                  <a:lnTo>
                    <a:pt x="550" y="32"/>
                  </a:lnTo>
                  <a:lnTo>
                    <a:pt x="527" y="26"/>
                  </a:lnTo>
                  <a:lnTo>
                    <a:pt x="514" y="6"/>
                  </a:lnTo>
                  <a:lnTo>
                    <a:pt x="498" y="15"/>
                  </a:lnTo>
                  <a:lnTo>
                    <a:pt x="493" y="12"/>
                  </a:lnTo>
                  <a:lnTo>
                    <a:pt x="488" y="6"/>
                  </a:lnTo>
                  <a:lnTo>
                    <a:pt x="465" y="13"/>
                  </a:lnTo>
                  <a:lnTo>
                    <a:pt x="453" y="3"/>
                  </a:lnTo>
                  <a:lnTo>
                    <a:pt x="451" y="0"/>
                  </a:lnTo>
                  <a:close/>
                </a:path>
              </a:pathLst>
            </a:custGeom>
            <a:solidFill>
              <a:srgbClr val="FFA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6170" name="Freeform 86"/>
            <p:cNvSpPr>
              <a:spLocks/>
            </p:cNvSpPr>
            <p:nvPr/>
          </p:nvSpPr>
          <p:spPr bwMode="auto">
            <a:xfrm>
              <a:off x="7515" y="1838"/>
              <a:ext cx="592" cy="451"/>
            </a:xfrm>
            <a:custGeom>
              <a:avLst/>
              <a:gdLst>
                <a:gd name="T0" fmla="+- 0 7979 7516"/>
                <a:gd name="T1" fmla="*/ T0 w 592"/>
                <a:gd name="T2" fmla="+- 0 2145 1839"/>
                <a:gd name="T3" fmla="*/ 2145 h 451"/>
                <a:gd name="T4" fmla="+- 0 8012 7516"/>
                <a:gd name="T5" fmla="*/ T4 w 592"/>
                <a:gd name="T6" fmla="+- 0 2126 1839"/>
                <a:gd name="T7" fmla="*/ 2126 h 451"/>
                <a:gd name="T8" fmla="+- 0 8052 7516"/>
                <a:gd name="T9" fmla="*/ T8 w 592"/>
                <a:gd name="T10" fmla="+- 0 2140 1839"/>
                <a:gd name="T11" fmla="*/ 2140 h 451"/>
                <a:gd name="T12" fmla="+- 0 8075 7516"/>
                <a:gd name="T13" fmla="*/ T12 w 592"/>
                <a:gd name="T14" fmla="+- 0 2123 1839"/>
                <a:gd name="T15" fmla="*/ 2123 h 451"/>
                <a:gd name="T16" fmla="+- 0 8061 7516"/>
                <a:gd name="T17" fmla="*/ T16 w 592"/>
                <a:gd name="T18" fmla="+- 0 2088 1839"/>
                <a:gd name="T19" fmla="*/ 2088 h 451"/>
                <a:gd name="T20" fmla="+- 0 8043 7516"/>
                <a:gd name="T21" fmla="*/ T20 w 592"/>
                <a:gd name="T22" fmla="+- 0 2064 1839"/>
                <a:gd name="T23" fmla="*/ 2064 h 451"/>
                <a:gd name="T24" fmla="+- 0 8030 7516"/>
                <a:gd name="T25" fmla="*/ T24 w 592"/>
                <a:gd name="T26" fmla="+- 0 2052 1839"/>
                <a:gd name="T27" fmla="*/ 2052 h 451"/>
                <a:gd name="T28" fmla="+- 0 8047 7516"/>
                <a:gd name="T29" fmla="*/ T28 w 592"/>
                <a:gd name="T30" fmla="+- 0 2027 1839"/>
                <a:gd name="T31" fmla="*/ 2027 h 451"/>
                <a:gd name="T32" fmla="+- 0 8054 7516"/>
                <a:gd name="T33" fmla="*/ T32 w 592"/>
                <a:gd name="T34" fmla="+- 0 1981 1839"/>
                <a:gd name="T35" fmla="*/ 1981 h 451"/>
                <a:gd name="T36" fmla="+- 0 8061 7516"/>
                <a:gd name="T37" fmla="*/ T36 w 592"/>
                <a:gd name="T38" fmla="+- 0 1951 1839"/>
                <a:gd name="T39" fmla="*/ 1951 h 451"/>
                <a:gd name="T40" fmla="+- 0 8099 7516"/>
                <a:gd name="T41" fmla="*/ T40 w 592"/>
                <a:gd name="T42" fmla="+- 0 1923 1839"/>
                <a:gd name="T43" fmla="*/ 1923 h 451"/>
                <a:gd name="T44" fmla="+- 0 8066 7516"/>
                <a:gd name="T45" fmla="*/ T44 w 592"/>
                <a:gd name="T46" fmla="+- 0 1871 1839"/>
                <a:gd name="T47" fmla="*/ 1871 h 451"/>
                <a:gd name="T48" fmla="+- 0 8014 7516"/>
                <a:gd name="T49" fmla="*/ T48 w 592"/>
                <a:gd name="T50" fmla="+- 0 1854 1839"/>
                <a:gd name="T51" fmla="*/ 1854 h 451"/>
                <a:gd name="T52" fmla="+- 0 7981 7516"/>
                <a:gd name="T53" fmla="*/ T52 w 592"/>
                <a:gd name="T54" fmla="+- 0 1852 1839"/>
                <a:gd name="T55" fmla="*/ 1852 h 451"/>
                <a:gd name="T56" fmla="+- 0 7943 7516"/>
                <a:gd name="T57" fmla="*/ T56 w 592"/>
                <a:gd name="T58" fmla="+- 0 1840 1839"/>
                <a:gd name="T59" fmla="*/ 1840 h 451"/>
                <a:gd name="T60" fmla="+- 0 7862 7516"/>
                <a:gd name="T61" fmla="*/ T60 w 592"/>
                <a:gd name="T62" fmla="+- 0 1889 1839"/>
                <a:gd name="T63" fmla="*/ 1889 h 451"/>
                <a:gd name="T64" fmla="+- 0 7810 7516"/>
                <a:gd name="T65" fmla="*/ T64 w 592"/>
                <a:gd name="T66" fmla="+- 0 1937 1839"/>
                <a:gd name="T67" fmla="*/ 1937 h 451"/>
                <a:gd name="T68" fmla="+- 0 7763 7516"/>
                <a:gd name="T69" fmla="*/ T68 w 592"/>
                <a:gd name="T70" fmla="+- 0 1932 1839"/>
                <a:gd name="T71" fmla="*/ 1932 h 451"/>
                <a:gd name="T72" fmla="+- 0 7701 7516"/>
                <a:gd name="T73" fmla="*/ T72 w 592"/>
                <a:gd name="T74" fmla="+- 0 1946 1839"/>
                <a:gd name="T75" fmla="*/ 1946 h 451"/>
                <a:gd name="T76" fmla="+- 0 7582 7516"/>
                <a:gd name="T77" fmla="*/ T76 w 592"/>
                <a:gd name="T78" fmla="+- 0 1948 1839"/>
                <a:gd name="T79" fmla="*/ 1948 h 451"/>
                <a:gd name="T80" fmla="+- 0 7561 7516"/>
                <a:gd name="T81" fmla="*/ T80 w 592"/>
                <a:gd name="T82" fmla="+- 0 1925 1839"/>
                <a:gd name="T83" fmla="*/ 1925 h 451"/>
                <a:gd name="T84" fmla="+- 0 7538 7516"/>
                <a:gd name="T85" fmla="*/ T84 w 592"/>
                <a:gd name="T86" fmla="+- 0 1892 1839"/>
                <a:gd name="T87" fmla="*/ 1892 h 451"/>
                <a:gd name="T88" fmla="+- 0 7518 7516"/>
                <a:gd name="T89" fmla="*/ T88 w 592"/>
                <a:gd name="T90" fmla="+- 0 1927 1839"/>
                <a:gd name="T91" fmla="*/ 1927 h 451"/>
                <a:gd name="T92" fmla="+- 0 7538 7516"/>
                <a:gd name="T93" fmla="*/ T92 w 592"/>
                <a:gd name="T94" fmla="+- 0 2000 1839"/>
                <a:gd name="T95" fmla="*/ 2000 h 451"/>
                <a:gd name="T96" fmla="+- 0 7587 7516"/>
                <a:gd name="T97" fmla="*/ T96 w 592"/>
                <a:gd name="T98" fmla="+- 0 2033 1839"/>
                <a:gd name="T99" fmla="*/ 2033 h 451"/>
                <a:gd name="T100" fmla="+- 0 7568 7516"/>
                <a:gd name="T101" fmla="*/ T100 w 592"/>
                <a:gd name="T102" fmla="+- 0 2076 1839"/>
                <a:gd name="T103" fmla="*/ 2076 h 451"/>
                <a:gd name="T104" fmla="+- 0 7547 7516"/>
                <a:gd name="T105" fmla="*/ T104 w 592"/>
                <a:gd name="T106" fmla="+- 0 2100 1839"/>
                <a:gd name="T107" fmla="*/ 2100 h 451"/>
                <a:gd name="T108" fmla="+- 0 7549 7516"/>
                <a:gd name="T109" fmla="*/ T108 w 592"/>
                <a:gd name="T110" fmla="+- 0 2157 1839"/>
                <a:gd name="T111" fmla="*/ 2157 h 451"/>
                <a:gd name="T112" fmla="+- 0 7575 7516"/>
                <a:gd name="T113" fmla="*/ T112 w 592"/>
                <a:gd name="T114" fmla="+- 0 2192 1839"/>
                <a:gd name="T115" fmla="*/ 2192 h 451"/>
                <a:gd name="T116" fmla="+- 0 7616 7516"/>
                <a:gd name="T117" fmla="*/ T116 w 592"/>
                <a:gd name="T118" fmla="+- 0 2235 1839"/>
                <a:gd name="T119" fmla="*/ 2235 h 451"/>
                <a:gd name="T120" fmla="+- 0 7613 7516"/>
                <a:gd name="T121" fmla="*/ T120 w 592"/>
                <a:gd name="T122" fmla="+- 0 2289 1839"/>
                <a:gd name="T123" fmla="*/ 2289 h 451"/>
                <a:gd name="T124" fmla="+- 0 7654 7516"/>
                <a:gd name="T125" fmla="*/ T124 w 592"/>
                <a:gd name="T126" fmla="+- 0 2281 1839"/>
                <a:gd name="T127" fmla="*/ 2281 h 451"/>
                <a:gd name="T128" fmla="+- 0 7685 7516"/>
                <a:gd name="T129" fmla="*/ T128 w 592"/>
                <a:gd name="T130" fmla="+- 0 2270 1839"/>
                <a:gd name="T131" fmla="*/ 2270 h 451"/>
                <a:gd name="T132" fmla="+- 0 7715 7516"/>
                <a:gd name="T133" fmla="*/ T132 w 592"/>
                <a:gd name="T134" fmla="+- 0 2261 1839"/>
                <a:gd name="T135" fmla="*/ 2261 h 451"/>
                <a:gd name="T136" fmla="+- 0 7732 7516"/>
                <a:gd name="T137" fmla="*/ T136 w 592"/>
                <a:gd name="T138" fmla="+- 0 2249 1839"/>
                <a:gd name="T139" fmla="*/ 2249 h 451"/>
                <a:gd name="T140" fmla="+- 0 7746 7516"/>
                <a:gd name="T141" fmla="*/ T140 w 592"/>
                <a:gd name="T142" fmla="+- 0 2246 1839"/>
                <a:gd name="T143" fmla="*/ 2246 h 451"/>
                <a:gd name="T144" fmla="+- 0 7775 7516"/>
                <a:gd name="T145" fmla="*/ T144 w 592"/>
                <a:gd name="T146" fmla="+- 0 2255 1839"/>
                <a:gd name="T147" fmla="*/ 2255 h 451"/>
                <a:gd name="T148" fmla="+- 0 7805 7516"/>
                <a:gd name="T149" fmla="*/ T148 w 592"/>
                <a:gd name="T150" fmla="+- 0 2253 1839"/>
                <a:gd name="T151" fmla="*/ 2253 h 451"/>
                <a:gd name="T152" fmla="+- 0 7869 7516"/>
                <a:gd name="T153" fmla="*/ T152 w 592"/>
                <a:gd name="T154" fmla="+- 0 2260 1839"/>
                <a:gd name="T155" fmla="*/ 2260 h 451"/>
                <a:gd name="T156" fmla="+- 0 7896 7516"/>
                <a:gd name="T157" fmla="*/ T156 w 592"/>
                <a:gd name="T158" fmla="+- 0 2248 1839"/>
                <a:gd name="T159" fmla="*/ 2248 h 451"/>
                <a:gd name="T160" fmla="+- 0 7931 7516"/>
                <a:gd name="T161" fmla="*/ T160 w 592"/>
                <a:gd name="T162" fmla="+- 0 2229 1839"/>
                <a:gd name="T163" fmla="*/ 2229 h 451"/>
                <a:gd name="T164" fmla="+- 0 7933 7516"/>
                <a:gd name="T165" fmla="*/ T164 w 592"/>
                <a:gd name="T166" fmla="+- 0 2190 1839"/>
                <a:gd name="T167" fmla="*/ 2190 h 451"/>
                <a:gd name="T168" fmla="+- 0 7940 7516"/>
                <a:gd name="T169" fmla="*/ T168 w 592"/>
                <a:gd name="T170" fmla="+- 0 2173 1839"/>
                <a:gd name="T171" fmla="*/ 2173 h 4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592" h="451">
                  <a:moveTo>
                    <a:pt x="439" y="320"/>
                  </a:moveTo>
                  <a:lnTo>
                    <a:pt x="443" y="308"/>
                  </a:lnTo>
                  <a:lnTo>
                    <a:pt x="463" y="306"/>
                  </a:lnTo>
                  <a:lnTo>
                    <a:pt x="475" y="299"/>
                  </a:lnTo>
                  <a:lnTo>
                    <a:pt x="479" y="287"/>
                  </a:lnTo>
                  <a:lnTo>
                    <a:pt x="496" y="287"/>
                  </a:lnTo>
                  <a:lnTo>
                    <a:pt x="498" y="280"/>
                  </a:lnTo>
                  <a:lnTo>
                    <a:pt x="510" y="284"/>
                  </a:lnTo>
                  <a:lnTo>
                    <a:pt x="536" y="301"/>
                  </a:lnTo>
                  <a:lnTo>
                    <a:pt x="548" y="289"/>
                  </a:lnTo>
                  <a:lnTo>
                    <a:pt x="560" y="291"/>
                  </a:lnTo>
                  <a:lnTo>
                    <a:pt x="559" y="284"/>
                  </a:lnTo>
                  <a:lnTo>
                    <a:pt x="578" y="284"/>
                  </a:lnTo>
                  <a:lnTo>
                    <a:pt x="572" y="273"/>
                  </a:lnTo>
                  <a:lnTo>
                    <a:pt x="545" y="249"/>
                  </a:lnTo>
                  <a:lnTo>
                    <a:pt x="546" y="242"/>
                  </a:lnTo>
                  <a:lnTo>
                    <a:pt x="538" y="228"/>
                  </a:lnTo>
                  <a:lnTo>
                    <a:pt x="527" y="225"/>
                  </a:lnTo>
                  <a:lnTo>
                    <a:pt x="515" y="230"/>
                  </a:lnTo>
                  <a:lnTo>
                    <a:pt x="508" y="225"/>
                  </a:lnTo>
                  <a:lnTo>
                    <a:pt x="514" y="213"/>
                  </a:lnTo>
                  <a:lnTo>
                    <a:pt x="527" y="211"/>
                  </a:lnTo>
                  <a:lnTo>
                    <a:pt x="524" y="201"/>
                  </a:lnTo>
                  <a:lnTo>
                    <a:pt x="531" y="188"/>
                  </a:lnTo>
                  <a:lnTo>
                    <a:pt x="546" y="187"/>
                  </a:lnTo>
                  <a:lnTo>
                    <a:pt x="541" y="168"/>
                  </a:lnTo>
                  <a:lnTo>
                    <a:pt x="538" y="142"/>
                  </a:lnTo>
                  <a:lnTo>
                    <a:pt x="539" y="123"/>
                  </a:lnTo>
                  <a:lnTo>
                    <a:pt x="534" y="119"/>
                  </a:lnTo>
                  <a:lnTo>
                    <a:pt x="545" y="112"/>
                  </a:lnTo>
                  <a:lnTo>
                    <a:pt x="548" y="91"/>
                  </a:lnTo>
                  <a:lnTo>
                    <a:pt x="569" y="79"/>
                  </a:lnTo>
                  <a:lnTo>
                    <a:pt x="583" y="84"/>
                  </a:lnTo>
                  <a:lnTo>
                    <a:pt x="591" y="58"/>
                  </a:lnTo>
                  <a:lnTo>
                    <a:pt x="583" y="29"/>
                  </a:lnTo>
                  <a:lnTo>
                    <a:pt x="550" y="32"/>
                  </a:lnTo>
                  <a:lnTo>
                    <a:pt x="527" y="26"/>
                  </a:lnTo>
                  <a:lnTo>
                    <a:pt x="514" y="6"/>
                  </a:lnTo>
                  <a:lnTo>
                    <a:pt x="498" y="15"/>
                  </a:lnTo>
                  <a:lnTo>
                    <a:pt x="493" y="12"/>
                  </a:lnTo>
                  <a:lnTo>
                    <a:pt x="488" y="6"/>
                  </a:lnTo>
                  <a:lnTo>
                    <a:pt x="465" y="13"/>
                  </a:lnTo>
                  <a:lnTo>
                    <a:pt x="453" y="3"/>
                  </a:lnTo>
                  <a:lnTo>
                    <a:pt x="451" y="0"/>
                  </a:lnTo>
                  <a:lnTo>
                    <a:pt x="427" y="1"/>
                  </a:lnTo>
                  <a:lnTo>
                    <a:pt x="377" y="26"/>
                  </a:lnTo>
                  <a:lnTo>
                    <a:pt x="351" y="38"/>
                  </a:lnTo>
                  <a:lnTo>
                    <a:pt x="346" y="50"/>
                  </a:lnTo>
                  <a:lnTo>
                    <a:pt x="323" y="83"/>
                  </a:lnTo>
                  <a:lnTo>
                    <a:pt x="313" y="88"/>
                  </a:lnTo>
                  <a:lnTo>
                    <a:pt x="294" y="98"/>
                  </a:lnTo>
                  <a:lnTo>
                    <a:pt x="283" y="102"/>
                  </a:lnTo>
                  <a:lnTo>
                    <a:pt x="273" y="97"/>
                  </a:lnTo>
                  <a:lnTo>
                    <a:pt x="247" y="93"/>
                  </a:lnTo>
                  <a:lnTo>
                    <a:pt x="219" y="98"/>
                  </a:lnTo>
                  <a:lnTo>
                    <a:pt x="202" y="95"/>
                  </a:lnTo>
                  <a:lnTo>
                    <a:pt x="185" y="107"/>
                  </a:lnTo>
                  <a:lnTo>
                    <a:pt x="166" y="109"/>
                  </a:lnTo>
                  <a:lnTo>
                    <a:pt x="98" y="97"/>
                  </a:lnTo>
                  <a:lnTo>
                    <a:pt x="66" y="109"/>
                  </a:lnTo>
                  <a:lnTo>
                    <a:pt x="47" y="105"/>
                  </a:lnTo>
                  <a:lnTo>
                    <a:pt x="43" y="100"/>
                  </a:lnTo>
                  <a:lnTo>
                    <a:pt x="45" y="86"/>
                  </a:lnTo>
                  <a:lnTo>
                    <a:pt x="59" y="74"/>
                  </a:lnTo>
                  <a:lnTo>
                    <a:pt x="53" y="69"/>
                  </a:lnTo>
                  <a:lnTo>
                    <a:pt x="22" y="53"/>
                  </a:lnTo>
                  <a:lnTo>
                    <a:pt x="17" y="64"/>
                  </a:lnTo>
                  <a:lnTo>
                    <a:pt x="19" y="78"/>
                  </a:lnTo>
                  <a:lnTo>
                    <a:pt x="2" y="88"/>
                  </a:lnTo>
                  <a:lnTo>
                    <a:pt x="0" y="116"/>
                  </a:lnTo>
                  <a:lnTo>
                    <a:pt x="15" y="138"/>
                  </a:lnTo>
                  <a:lnTo>
                    <a:pt x="22" y="161"/>
                  </a:lnTo>
                  <a:lnTo>
                    <a:pt x="45" y="169"/>
                  </a:lnTo>
                  <a:lnTo>
                    <a:pt x="60" y="190"/>
                  </a:lnTo>
                  <a:lnTo>
                    <a:pt x="71" y="194"/>
                  </a:lnTo>
                  <a:lnTo>
                    <a:pt x="69" y="206"/>
                  </a:lnTo>
                  <a:lnTo>
                    <a:pt x="53" y="225"/>
                  </a:lnTo>
                  <a:lnTo>
                    <a:pt x="52" y="237"/>
                  </a:lnTo>
                  <a:lnTo>
                    <a:pt x="31" y="242"/>
                  </a:lnTo>
                  <a:lnTo>
                    <a:pt x="24" y="251"/>
                  </a:lnTo>
                  <a:lnTo>
                    <a:pt x="31" y="261"/>
                  </a:lnTo>
                  <a:lnTo>
                    <a:pt x="27" y="287"/>
                  </a:lnTo>
                  <a:lnTo>
                    <a:pt x="41" y="299"/>
                  </a:lnTo>
                  <a:lnTo>
                    <a:pt x="33" y="318"/>
                  </a:lnTo>
                  <a:lnTo>
                    <a:pt x="26" y="322"/>
                  </a:lnTo>
                  <a:lnTo>
                    <a:pt x="43" y="344"/>
                  </a:lnTo>
                  <a:lnTo>
                    <a:pt x="59" y="353"/>
                  </a:lnTo>
                  <a:lnTo>
                    <a:pt x="78" y="357"/>
                  </a:lnTo>
                  <a:lnTo>
                    <a:pt x="83" y="376"/>
                  </a:lnTo>
                  <a:lnTo>
                    <a:pt x="100" y="396"/>
                  </a:lnTo>
                  <a:lnTo>
                    <a:pt x="93" y="410"/>
                  </a:lnTo>
                  <a:lnTo>
                    <a:pt x="100" y="436"/>
                  </a:lnTo>
                  <a:lnTo>
                    <a:pt x="97" y="450"/>
                  </a:lnTo>
                  <a:lnTo>
                    <a:pt x="123" y="450"/>
                  </a:lnTo>
                  <a:lnTo>
                    <a:pt x="133" y="436"/>
                  </a:lnTo>
                  <a:lnTo>
                    <a:pt x="138" y="442"/>
                  </a:lnTo>
                  <a:lnTo>
                    <a:pt x="147" y="435"/>
                  </a:lnTo>
                  <a:lnTo>
                    <a:pt x="166" y="436"/>
                  </a:lnTo>
                  <a:lnTo>
                    <a:pt x="169" y="431"/>
                  </a:lnTo>
                  <a:lnTo>
                    <a:pt x="178" y="431"/>
                  </a:lnTo>
                  <a:lnTo>
                    <a:pt x="192" y="419"/>
                  </a:lnTo>
                  <a:lnTo>
                    <a:pt x="199" y="422"/>
                  </a:lnTo>
                  <a:lnTo>
                    <a:pt x="206" y="419"/>
                  </a:lnTo>
                  <a:lnTo>
                    <a:pt x="207" y="407"/>
                  </a:lnTo>
                  <a:lnTo>
                    <a:pt x="216" y="410"/>
                  </a:lnTo>
                  <a:lnTo>
                    <a:pt x="218" y="405"/>
                  </a:lnTo>
                  <a:lnTo>
                    <a:pt x="223" y="402"/>
                  </a:lnTo>
                  <a:lnTo>
                    <a:pt x="230" y="407"/>
                  </a:lnTo>
                  <a:lnTo>
                    <a:pt x="244" y="403"/>
                  </a:lnTo>
                  <a:lnTo>
                    <a:pt x="249" y="396"/>
                  </a:lnTo>
                  <a:lnTo>
                    <a:pt x="259" y="416"/>
                  </a:lnTo>
                  <a:lnTo>
                    <a:pt x="270" y="416"/>
                  </a:lnTo>
                  <a:lnTo>
                    <a:pt x="277" y="421"/>
                  </a:lnTo>
                  <a:lnTo>
                    <a:pt x="289" y="414"/>
                  </a:lnTo>
                  <a:lnTo>
                    <a:pt x="320" y="424"/>
                  </a:lnTo>
                  <a:lnTo>
                    <a:pt x="325" y="429"/>
                  </a:lnTo>
                  <a:lnTo>
                    <a:pt x="353" y="421"/>
                  </a:lnTo>
                  <a:lnTo>
                    <a:pt x="356" y="416"/>
                  </a:lnTo>
                  <a:lnTo>
                    <a:pt x="370" y="417"/>
                  </a:lnTo>
                  <a:lnTo>
                    <a:pt x="380" y="409"/>
                  </a:lnTo>
                  <a:lnTo>
                    <a:pt x="389" y="412"/>
                  </a:lnTo>
                  <a:lnTo>
                    <a:pt x="411" y="402"/>
                  </a:lnTo>
                  <a:lnTo>
                    <a:pt x="415" y="390"/>
                  </a:lnTo>
                  <a:lnTo>
                    <a:pt x="396" y="355"/>
                  </a:lnTo>
                  <a:lnTo>
                    <a:pt x="410" y="346"/>
                  </a:lnTo>
                  <a:lnTo>
                    <a:pt x="417" y="351"/>
                  </a:lnTo>
                  <a:lnTo>
                    <a:pt x="424" y="350"/>
                  </a:lnTo>
                  <a:lnTo>
                    <a:pt x="420" y="344"/>
                  </a:lnTo>
                  <a:lnTo>
                    <a:pt x="424" y="334"/>
                  </a:lnTo>
                  <a:lnTo>
                    <a:pt x="439" y="331"/>
                  </a:lnTo>
                  <a:lnTo>
                    <a:pt x="439" y="320"/>
                  </a:lnTo>
                  <a:close/>
                </a:path>
              </a:pathLst>
            </a:custGeom>
            <a:noFill/>
            <a:ln w="3175">
              <a:solidFill>
                <a:srgbClr val="7670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231" name="Picture 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 y="1279"/>
              <a:ext cx="876"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2" name="Picture 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3" y="-2187"/>
              <a:ext cx="4430" cy="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3" name="Picture 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4" y="2144"/>
              <a:ext cx="19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4" name="Picture 9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0" y="1619"/>
              <a:ext cx="773" cy="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5" name="Picture 9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6" y="2157"/>
              <a:ext cx="250"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6" name="Picture 9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3" y="2154"/>
              <a:ext cx="255"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3" name="Freeform 93"/>
            <p:cNvSpPr>
              <a:spLocks/>
            </p:cNvSpPr>
            <p:nvPr/>
          </p:nvSpPr>
          <p:spPr bwMode="auto">
            <a:xfrm>
              <a:off x="7158" y="1650"/>
              <a:ext cx="430" cy="607"/>
            </a:xfrm>
            <a:custGeom>
              <a:avLst/>
              <a:gdLst>
                <a:gd name="T0" fmla="+- 0 7236 7158"/>
                <a:gd name="T1" fmla="*/ T0 w 430"/>
                <a:gd name="T2" fmla="+- 0 1652 1650"/>
                <a:gd name="T3" fmla="*/ 1652 h 607"/>
                <a:gd name="T4" fmla="+- 0 7200 7158"/>
                <a:gd name="T5" fmla="*/ T4 w 430"/>
                <a:gd name="T6" fmla="+- 0 1676 1650"/>
                <a:gd name="T7" fmla="*/ 1676 h 607"/>
                <a:gd name="T8" fmla="+- 0 7181 7158"/>
                <a:gd name="T9" fmla="*/ T8 w 430"/>
                <a:gd name="T10" fmla="+- 0 1678 1650"/>
                <a:gd name="T11" fmla="*/ 1678 h 607"/>
                <a:gd name="T12" fmla="+- 0 7172 7158"/>
                <a:gd name="T13" fmla="*/ T12 w 430"/>
                <a:gd name="T14" fmla="+- 0 1714 1650"/>
                <a:gd name="T15" fmla="*/ 1714 h 607"/>
                <a:gd name="T16" fmla="+- 0 7169 7158"/>
                <a:gd name="T17" fmla="*/ T16 w 430"/>
                <a:gd name="T18" fmla="+- 0 1743 1650"/>
                <a:gd name="T19" fmla="*/ 1743 h 607"/>
                <a:gd name="T20" fmla="+- 0 7188 7158"/>
                <a:gd name="T21" fmla="*/ T20 w 430"/>
                <a:gd name="T22" fmla="+- 0 1750 1650"/>
                <a:gd name="T23" fmla="*/ 1750 h 607"/>
                <a:gd name="T24" fmla="+- 0 7179 7158"/>
                <a:gd name="T25" fmla="*/ T24 w 430"/>
                <a:gd name="T26" fmla="+- 0 1769 1650"/>
                <a:gd name="T27" fmla="*/ 1769 h 607"/>
                <a:gd name="T28" fmla="+- 0 7219 7158"/>
                <a:gd name="T29" fmla="*/ T28 w 430"/>
                <a:gd name="T30" fmla="+- 0 1785 1650"/>
                <a:gd name="T31" fmla="*/ 1785 h 607"/>
                <a:gd name="T32" fmla="+- 0 7198 7158"/>
                <a:gd name="T33" fmla="*/ T32 w 430"/>
                <a:gd name="T34" fmla="+- 0 1800 1650"/>
                <a:gd name="T35" fmla="*/ 1800 h 607"/>
                <a:gd name="T36" fmla="+- 0 7188 7158"/>
                <a:gd name="T37" fmla="*/ T36 w 430"/>
                <a:gd name="T38" fmla="+- 0 1833 1650"/>
                <a:gd name="T39" fmla="*/ 1833 h 607"/>
                <a:gd name="T40" fmla="+- 0 7219 7158"/>
                <a:gd name="T41" fmla="*/ T40 w 430"/>
                <a:gd name="T42" fmla="+- 0 1833 1650"/>
                <a:gd name="T43" fmla="*/ 1833 h 607"/>
                <a:gd name="T44" fmla="+- 0 7202 7158"/>
                <a:gd name="T45" fmla="*/ T44 w 430"/>
                <a:gd name="T46" fmla="+- 0 1887 1650"/>
                <a:gd name="T47" fmla="*/ 1887 h 607"/>
                <a:gd name="T48" fmla="+- 0 7208 7158"/>
                <a:gd name="T49" fmla="*/ T48 w 430"/>
                <a:gd name="T50" fmla="+- 0 1920 1650"/>
                <a:gd name="T51" fmla="*/ 1920 h 607"/>
                <a:gd name="T52" fmla="+- 0 7241 7158"/>
                <a:gd name="T53" fmla="*/ T52 w 430"/>
                <a:gd name="T54" fmla="+- 0 1937 1650"/>
                <a:gd name="T55" fmla="*/ 1937 h 607"/>
                <a:gd name="T56" fmla="+- 0 7252 7158"/>
                <a:gd name="T57" fmla="*/ T56 w 430"/>
                <a:gd name="T58" fmla="+- 0 1947 1650"/>
                <a:gd name="T59" fmla="*/ 1947 h 607"/>
                <a:gd name="T60" fmla="+- 0 7219 7158"/>
                <a:gd name="T61" fmla="*/ T60 w 430"/>
                <a:gd name="T62" fmla="+- 0 1958 1650"/>
                <a:gd name="T63" fmla="*/ 1958 h 607"/>
                <a:gd name="T64" fmla="+- 0 7252 7158"/>
                <a:gd name="T65" fmla="*/ T64 w 430"/>
                <a:gd name="T66" fmla="+- 0 2016 1650"/>
                <a:gd name="T67" fmla="*/ 2016 h 607"/>
                <a:gd name="T68" fmla="+- 0 7208 7158"/>
                <a:gd name="T69" fmla="*/ T68 w 430"/>
                <a:gd name="T70" fmla="+- 0 2029 1650"/>
                <a:gd name="T71" fmla="*/ 2029 h 607"/>
                <a:gd name="T72" fmla="+- 0 7212 7158"/>
                <a:gd name="T73" fmla="*/ T72 w 430"/>
                <a:gd name="T74" fmla="+- 0 2054 1650"/>
                <a:gd name="T75" fmla="*/ 2054 h 607"/>
                <a:gd name="T76" fmla="+- 0 7177 7158"/>
                <a:gd name="T77" fmla="*/ T76 w 430"/>
                <a:gd name="T78" fmla="+- 0 2067 1650"/>
                <a:gd name="T79" fmla="*/ 2067 h 607"/>
                <a:gd name="T80" fmla="+- 0 7158 7158"/>
                <a:gd name="T81" fmla="*/ T80 w 430"/>
                <a:gd name="T82" fmla="+- 0 2110 1650"/>
                <a:gd name="T83" fmla="*/ 2110 h 607"/>
                <a:gd name="T84" fmla="+- 0 7160 7158"/>
                <a:gd name="T85" fmla="*/ T84 w 430"/>
                <a:gd name="T86" fmla="+- 0 2165 1650"/>
                <a:gd name="T87" fmla="*/ 2165 h 607"/>
                <a:gd name="T88" fmla="+- 0 7184 7158"/>
                <a:gd name="T89" fmla="*/ T88 w 430"/>
                <a:gd name="T90" fmla="+- 0 2188 1650"/>
                <a:gd name="T91" fmla="*/ 2188 h 607"/>
                <a:gd name="T92" fmla="+- 0 7234 7158"/>
                <a:gd name="T93" fmla="*/ T92 w 430"/>
                <a:gd name="T94" fmla="+- 0 2231 1650"/>
                <a:gd name="T95" fmla="*/ 2231 h 607"/>
                <a:gd name="T96" fmla="+- 0 7255 7158"/>
                <a:gd name="T97" fmla="*/ T96 w 430"/>
                <a:gd name="T98" fmla="+- 0 2241 1650"/>
                <a:gd name="T99" fmla="*/ 2241 h 607"/>
                <a:gd name="T100" fmla="+- 0 7246 7158"/>
                <a:gd name="T101" fmla="*/ T100 w 430"/>
                <a:gd name="T102" fmla="+- 0 2210 1650"/>
                <a:gd name="T103" fmla="*/ 2210 h 607"/>
                <a:gd name="T104" fmla="+- 0 7288 7158"/>
                <a:gd name="T105" fmla="*/ T104 w 430"/>
                <a:gd name="T106" fmla="+- 0 2163 1650"/>
                <a:gd name="T107" fmla="*/ 2163 h 607"/>
                <a:gd name="T108" fmla="+- 0 7328 7158"/>
                <a:gd name="T109" fmla="*/ T108 w 430"/>
                <a:gd name="T110" fmla="+- 0 2158 1650"/>
                <a:gd name="T111" fmla="*/ 2158 h 607"/>
                <a:gd name="T112" fmla="+- 0 7366 7158"/>
                <a:gd name="T113" fmla="*/ T112 w 430"/>
                <a:gd name="T114" fmla="+- 0 2196 1650"/>
                <a:gd name="T115" fmla="*/ 2196 h 607"/>
                <a:gd name="T116" fmla="+- 0 7390 7158"/>
                <a:gd name="T117" fmla="*/ T116 w 430"/>
                <a:gd name="T118" fmla="+- 0 2241 1650"/>
                <a:gd name="T119" fmla="*/ 2241 h 607"/>
                <a:gd name="T120" fmla="+- 0 7444 7158"/>
                <a:gd name="T121" fmla="*/ T120 w 430"/>
                <a:gd name="T122" fmla="+- 0 2203 1650"/>
                <a:gd name="T123" fmla="*/ 2203 h 607"/>
                <a:gd name="T124" fmla="+- 0 7470 7158"/>
                <a:gd name="T125" fmla="*/ T124 w 430"/>
                <a:gd name="T126" fmla="+- 0 2179 1650"/>
                <a:gd name="T127" fmla="*/ 2179 h 607"/>
                <a:gd name="T128" fmla="+- 0 7515 7158"/>
                <a:gd name="T129" fmla="*/ T128 w 430"/>
                <a:gd name="T130" fmla="+- 0 2167 1650"/>
                <a:gd name="T131" fmla="*/ 2167 h 607"/>
                <a:gd name="T132" fmla="+- 0 7549 7158"/>
                <a:gd name="T133" fmla="*/ T132 w 430"/>
                <a:gd name="T134" fmla="+- 0 2156 1650"/>
                <a:gd name="T135" fmla="*/ 2156 h 607"/>
                <a:gd name="T136" fmla="+- 0 7548 7158"/>
                <a:gd name="T137" fmla="*/ T136 w 430"/>
                <a:gd name="T138" fmla="+- 0 2099 1650"/>
                <a:gd name="T139" fmla="*/ 2099 h 607"/>
                <a:gd name="T140" fmla="+- 0 7568 7158"/>
                <a:gd name="T141" fmla="*/ T140 w 430"/>
                <a:gd name="T142" fmla="+- 0 2075 1650"/>
                <a:gd name="T143" fmla="*/ 2075 h 607"/>
                <a:gd name="T144" fmla="+- 0 7587 7158"/>
                <a:gd name="T145" fmla="*/ T144 w 430"/>
                <a:gd name="T146" fmla="+- 0 2032 1650"/>
                <a:gd name="T147" fmla="*/ 2032 h 607"/>
                <a:gd name="T148" fmla="+- 0 7539 7158"/>
                <a:gd name="T149" fmla="*/ T148 w 430"/>
                <a:gd name="T150" fmla="+- 0 1999 1650"/>
                <a:gd name="T151" fmla="*/ 1999 h 607"/>
                <a:gd name="T152" fmla="+- 0 7518 7158"/>
                <a:gd name="T153" fmla="*/ T152 w 430"/>
                <a:gd name="T154" fmla="+- 0 1927 1650"/>
                <a:gd name="T155" fmla="*/ 1927 h 607"/>
                <a:gd name="T156" fmla="+- 0 7539 7158"/>
                <a:gd name="T157" fmla="*/ T156 w 430"/>
                <a:gd name="T158" fmla="+- 0 1892 1650"/>
                <a:gd name="T159" fmla="*/ 1892 h 607"/>
                <a:gd name="T160" fmla="+- 0 7513 7158"/>
                <a:gd name="T161" fmla="*/ T160 w 430"/>
                <a:gd name="T162" fmla="+- 0 1861 1650"/>
                <a:gd name="T163" fmla="*/ 1861 h 607"/>
                <a:gd name="T164" fmla="+- 0 7539 7158"/>
                <a:gd name="T165" fmla="*/ T164 w 430"/>
                <a:gd name="T166" fmla="+- 0 1849 1650"/>
                <a:gd name="T167" fmla="*/ 1849 h 607"/>
                <a:gd name="T168" fmla="+- 0 7509 7158"/>
                <a:gd name="T169" fmla="*/ T168 w 430"/>
                <a:gd name="T170" fmla="+- 0 1828 1650"/>
                <a:gd name="T171" fmla="*/ 1828 h 607"/>
                <a:gd name="T172" fmla="+- 0 7478 7158"/>
                <a:gd name="T173" fmla="*/ T172 w 430"/>
                <a:gd name="T174" fmla="+- 0 1861 1650"/>
                <a:gd name="T175" fmla="*/ 1861 h 607"/>
                <a:gd name="T176" fmla="+- 0 7435 7158"/>
                <a:gd name="T177" fmla="*/ T176 w 430"/>
                <a:gd name="T178" fmla="+- 0 1844 1650"/>
                <a:gd name="T179" fmla="*/ 1844 h 607"/>
                <a:gd name="T180" fmla="+- 0 7406 7158"/>
                <a:gd name="T181" fmla="*/ T180 w 430"/>
                <a:gd name="T182" fmla="+- 0 1825 1650"/>
                <a:gd name="T183" fmla="*/ 1825 h 607"/>
                <a:gd name="T184" fmla="+- 0 7420 7158"/>
                <a:gd name="T185" fmla="*/ T184 w 430"/>
                <a:gd name="T186" fmla="+- 0 1807 1650"/>
                <a:gd name="T187" fmla="*/ 1807 h 607"/>
                <a:gd name="T188" fmla="+- 0 7409 7158"/>
                <a:gd name="T189" fmla="*/ T188 w 430"/>
                <a:gd name="T190" fmla="+- 0 1785 1650"/>
                <a:gd name="T191" fmla="*/ 1785 h 607"/>
                <a:gd name="T192" fmla="+- 0 7390 7158"/>
                <a:gd name="T193" fmla="*/ T192 w 430"/>
                <a:gd name="T194" fmla="+- 0 1769 1650"/>
                <a:gd name="T195" fmla="*/ 1769 h 607"/>
                <a:gd name="T196" fmla="+- 0 7343 7158"/>
                <a:gd name="T197" fmla="*/ T196 w 430"/>
                <a:gd name="T198" fmla="+- 0 1740 1650"/>
                <a:gd name="T199" fmla="*/ 1740 h 607"/>
                <a:gd name="T200" fmla="+- 0 7340 7158"/>
                <a:gd name="T201" fmla="*/ T200 w 430"/>
                <a:gd name="T202" fmla="+- 0 1700 1650"/>
                <a:gd name="T203" fmla="*/ 1700 h 607"/>
                <a:gd name="T204" fmla="+- 0 7298 7158"/>
                <a:gd name="T205" fmla="*/ T204 w 430"/>
                <a:gd name="T206" fmla="+- 0 1672 1650"/>
                <a:gd name="T207" fmla="*/ 1672 h 6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430" h="607">
                  <a:moveTo>
                    <a:pt x="114" y="0"/>
                  </a:moveTo>
                  <a:lnTo>
                    <a:pt x="87" y="7"/>
                  </a:lnTo>
                  <a:lnTo>
                    <a:pt x="78" y="2"/>
                  </a:lnTo>
                  <a:lnTo>
                    <a:pt x="63" y="3"/>
                  </a:lnTo>
                  <a:lnTo>
                    <a:pt x="56" y="17"/>
                  </a:lnTo>
                  <a:lnTo>
                    <a:pt x="42" y="26"/>
                  </a:lnTo>
                  <a:lnTo>
                    <a:pt x="42" y="31"/>
                  </a:lnTo>
                  <a:lnTo>
                    <a:pt x="30" y="33"/>
                  </a:lnTo>
                  <a:lnTo>
                    <a:pt x="23" y="28"/>
                  </a:lnTo>
                  <a:lnTo>
                    <a:pt x="16" y="41"/>
                  </a:lnTo>
                  <a:lnTo>
                    <a:pt x="0" y="47"/>
                  </a:lnTo>
                  <a:lnTo>
                    <a:pt x="14" y="64"/>
                  </a:lnTo>
                  <a:lnTo>
                    <a:pt x="11" y="73"/>
                  </a:lnTo>
                  <a:lnTo>
                    <a:pt x="16" y="80"/>
                  </a:lnTo>
                  <a:lnTo>
                    <a:pt x="11" y="93"/>
                  </a:lnTo>
                  <a:lnTo>
                    <a:pt x="16" y="97"/>
                  </a:lnTo>
                  <a:lnTo>
                    <a:pt x="23" y="93"/>
                  </a:lnTo>
                  <a:lnTo>
                    <a:pt x="30" y="100"/>
                  </a:lnTo>
                  <a:lnTo>
                    <a:pt x="21" y="104"/>
                  </a:lnTo>
                  <a:lnTo>
                    <a:pt x="24" y="114"/>
                  </a:lnTo>
                  <a:lnTo>
                    <a:pt x="21" y="119"/>
                  </a:lnTo>
                  <a:lnTo>
                    <a:pt x="30" y="123"/>
                  </a:lnTo>
                  <a:lnTo>
                    <a:pt x="37" y="131"/>
                  </a:lnTo>
                  <a:lnTo>
                    <a:pt x="61" y="135"/>
                  </a:lnTo>
                  <a:lnTo>
                    <a:pt x="63" y="143"/>
                  </a:lnTo>
                  <a:lnTo>
                    <a:pt x="38" y="140"/>
                  </a:lnTo>
                  <a:lnTo>
                    <a:pt x="40" y="150"/>
                  </a:lnTo>
                  <a:lnTo>
                    <a:pt x="33" y="154"/>
                  </a:lnTo>
                  <a:lnTo>
                    <a:pt x="40" y="176"/>
                  </a:lnTo>
                  <a:lnTo>
                    <a:pt x="30" y="183"/>
                  </a:lnTo>
                  <a:lnTo>
                    <a:pt x="31" y="190"/>
                  </a:lnTo>
                  <a:lnTo>
                    <a:pt x="44" y="180"/>
                  </a:lnTo>
                  <a:lnTo>
                    <a:pt x="61" y="183"/>
                  </a:lnTo>
                  <a:lnTo>
                    <a:pt x="66" y="187"/>
                  </a:lnTo>
                  <a:lnTo>
                    <a:pt x="59" y="209"/>
                  </a:lnTo>
                  <a:lnTo>
                    <a:pt x="44" y="237"/>
                  </a:lnTo>
                  <a:lnTo>
                    <a:pt x="47" y="247"/>
                  </a:lnTo>
                  <a:lnTo>
                    <a:pt x="44" y="261"/>
                  </a:lnTo>
                  <a:lnTo>
                    <a:pt x="50" y="270"/>
                  </a:lnTo>
                  <a:lnTo>
                    <a:pt x="66" y="271"/>
                  </a:lnTo>
                  <a:lnTo>
                    <a:pt x="71" y="282"/>
                  </a:lnTo>
                  <a:lnTo>
                    <a:pt x="83" y="287"/>
                  </a:lnTo>
                  <a:lnTo>
                    <a:pt x="85" y="296"/>
                  </a:lnTo>
                  <a:lnTo>
                    <a:pt x="92" y="299"/>
                  </a:lnTo>
                  <a:lnTo>
                    <a:pt x="94" y="297"/>
                  </a:lnTo>
                  <a:lnTo>
                    <a:pt x="97" y="302"/>
                  </a:lnTo>
                  <a:lnTo>
                    <a:pt x="88" y="313"/>
                  </a:lnTo>
                  <a:lnTo>
                    <a:pt x="61" y="308"/>
                  </a:lnTo>
                  <a:lnTo>
                    <a:pt x="63" y="315"/>
                  </a:lnTo>
                  <a:lnTo>
                    <a:pt x="88" y="341"/>
                  </a:lnTo>
                  <a:lnTo>
                    <a:pt x="94" y="366"/>
                  </a:lnTo>
                  <a:lnTo>
                    <a:pt x="80" y="361"/>
                  </a:lnTo>
                  <a:lnTo>
                    <a:pt x="68" y="377"/>
                  </a:lnTo>
                  <a:lnTo>
                    <a:pt x="50" y="379"/>
                  </a:lnTo>
                  <a:lnTo>
                    <a:pt x="45" y="372"/>
                  </a:lnTo>
                  <a:lnTo>
                    <a:pt x="38" y="379"/>
                  </a:lnTo>
                  <a:lnTo>
                    <a:pt x="54" y="404"/>
                  </a:lnTo>
                  <a:lnTo>
                    <a:pt x="52" y="417"/>
                  </a:lnTo>
                  <a:lnTo>
                    <a:pt x="38" y="401"/>
                  </a:lnTo>
                  <a:lnTo>
                    <a:pt x="19" y="417"/>
                  </a:lnTo>
                  <a:lnTo>
                    <a:pt x="16" y="446"/>
                  </a:lnTo>
                  <a:lnTo>
                    <a:pt x="4" y="453"/>
                  </a:lnTo>
                  <a:lnTo>
                    <a:pt x="0" y="460"/>
                  </a:lnTo>
                  <a:lnTo>
                    <a:pt x="0" y="479"/>
                  </a:lnTo>
                  <a:lnTo>
                    <a:pt x="14" y="501"/>
                  </a:lnTo>
                  <a:lnTo>
                    <a:pt x="2" y="515"/>
                  </a:lnTo>
                  <a:lnTo>
                    <a:pt x="9" y="531"/>
                  </a:lnTo>
                  <a:lnTo>
                    <a:pt x="16" y="539"/>
                  </a:lnTo>
                  <a:lnTo>
                    <a:pt x="26" y="538"/>
                  </a:lnTo>
                  <a:lnTo>
                    <a:pt x="37" y="553"/>
                  </a:lnTo>
                  <a:lnTo>
                    <a:pt x="47" y="551"/>
                  </a:lnTo>
                  <a:lnTo>
                    <a:pt x="76" y="581"/>
                  </a:lnTo>
                  <a:lnTo>
                    <a:pt x="78" y="595"/>
                  </a:lnTo>
                  <a:lnTo>
                    <a:pt x="101" y="607"/>
                  </a:lnTo>
                  <a:lnTo>
                    <a:pt x="97" y="591"/>
                  </a:lnTo>
                  <a:lnTo>
                    <a:pt x="101" y="589"/>
                  </a:lnTo>
                  <a:lnTo>
                    <a:pt x="101" y="570"/>
                  </a:lnTo>
                  <a:lnTo>
                    <a:pt x="88" y="560"/>
                  </a:lnTo>
                  <a:lnTo>
                    <a:pt x="123" y="493"/>
                  </a:lnTo>
                  <a:lnTo>
                    <a:pt x="130" y="500"/>
                  </a:lnTo>
                  <a:lnTo>
                    <a:pt x="130" y="513"/>
                  </a:lnTo>
                  <a:lnTo>
                    <a:pt x="137" y="517"/>
                  </a:lnTo>
                  <a:lnTo>
                    <a:pt x="159" y="501"/>
                  </a:lnTo>
                  <a:lnTo>
                    <a:pt x="170" y="508"/>
                  </a:lnTo>
                  <a:lnTo>
                    <a:pt x="178" y="532"/>
                  </a:lnTo>
                  <a:lnTo>
                    <a:pt x="189" y="534"/>
                  </a:lnTo>
                  <a:lnTo>
                    <a:pt x="208" y="546"/>
                  </a:lnTo>
                  <a:lnTo>
                    <a:pt x="220" y="579"/>
                  </a:lnTo>
                  <a:lnTo>
                    <a:pt x="217" y="591"/>
                  </a:lnTo>
                  <a:lnTo>
                    <a:pt x="232" y="591"/>
                  </a:lnTo>
                  <a:lnTo>
                    <a:pt x="236" y="562"/>
                  </a:lnTo>
                  <a:lnTo>
                    <a:pt x="263" y="541"/>
                  </a:lnTo>
                  <a:lnTo>
                    <a:pt x="286" y="553"/>
                  </a:lnTo>
                  <a:lnTo>
                    <a:pt x="286" y="546"/>
                  </a:lnTo>
                  <a:lnTo>
                    <a:pt x="298" y="529"/>
                  </a:lnTo>
                  <a:lnTo>
                    <a:pt x="312" y="529"/>
                  </a:lnTo>
                  <a:lnTo>
                    <a:pt x="326" y="529"/>
                  </a:lnTo>
                  <a:lnTo>
                    <a:pt x="334" y="515"/>
                  </a:lnTo>
                  <a:lnTo>
                    <a:pt x="357" y="517"/>
                  </a:lnTo>
                  <a:lnTo>
                    <a:pt x="379" y="506"/>
                  </a:lnTo>
                  <a:lnTo>
                    <a:pt x="384" y="510"/>
                  </a:lnTo>
                  <a:lnTo>
                    <a:pt x="391" y="506"/>
                  </a:lnTo>
                  <a:lnTo>
                    <a:pt x="400" y="487"/>
                  </a:lnTo>
                  <a:lnTo>
                    <a:pt x="386" y="475"/>
                  </a:lnTo>
                  <a:lnTo>
                    <a:pt x="390" y="449"/>
                  </a:lnTo>
                  <a:lnTo>
                    <a:pt x="383" y="439"/>
                  </a:lnTo>
                  <a:lnTo>
                    <a:pt x="390" y="430"/>
                  </a:lnTo>
                  <a:lnTo>
                    <a:pt x="410" y="425"/>
                  </a:lnTo>
                  <a:lnTo>
                    <a:pt x="412" y="413"/>
                  </a:lnTo>
                  <a:lnTo>
                    <a:pt x="428" y="394"/>
                  </a:lnTo>
                  <a:lnTo>
                    <a:pt x="429" y="382"/>
                  </a:lnTo>
                  <a:lnTo>
                    <a:pt x="419" y="379"/>
                  </a:lnTo>
                  <a:lnTo>
                    <a:pt x="403" y="358"/>
                  </a:lnTo>
                  <a:lnTo>
                    <a:pt x="381" y="349"/>
                  </a:lnTo>
                  <a:lnTo>
                    <a:pt x="374" y="327"/>
                  </a:lnTo>
                  <a:lnTo>
                    <a:pt x="358" y="304"/>
                  </a:lnTo>
                  <a:lnTo>
                    <a:pt x="360" y="277"/>
                  </a:lnTo>
                  <a:lnTo>
                    <a:pt x="377" y="266"/>
                  </a:lnTo>
                  <a:lnTo>
                    <a:pt x="376" y="252"/>
                  </a:lnTo>
                  <a:lnTo>
                    <a:pt x="381" y="242"/>
                  </a:lnTo>
                  <a:lnTo>
                    <a:pt x="381" y="235"/>
                  </a:lnTo>
                  <a:lnTo>
                    <a:pt x="367" y="230"/>
                  </a:lnTo>
                  <a:lnTo>
                    <a:pt x="355" y="211"/>
                  </a:lnTo>
                  <a:lnTo>
                    <a:pt x="364" y="207"/>
                  </a:lnTo>
                  <a:lnTo>
                    <a:pt x="367" y="199"/>
                  </a:lnTo>
                  <a:lnTo>
                    <a:pt x="381" y="199"/>
                  </a:lnTo>
                  <a:lnTo>
                    <a:pt x="377" y="190"/>
                  </a:lnTo>
                  <a:lnTo>
                    <a:pt x="367" y="188"/>
                  </a:lnTo>
                  <a:lnTo>
                    <a:pt x="351" y="178"/>
                  </a:lnTo>
                  <a:lnTo>
                    <a:pt x="339" y="187"/>
                  </a:lnTo>
                  <a:lnTo>
                    <a:pt x="329" y="213"/>
                  </a:lnTo>
                  <a:lnTo>
                    <a:pt x="320" y="211"/>
                  </a:lnTo>
                  <a:lnTo>
                    <a:pt x="313" y="199"/>
                  </a:lnTo>
                  <a:lnTo>
                    <a:pt x="310" y="194"/>
                  </a:lnTo>
                  <a:lnTo>
                    <a:pt x="277" y="194"/>
                  </a:lnTo>
                  <a:lnTo>
                    <a:pt x="270" y="180"/>
                  </a:lnTo>
                  <a:lnTo>
                    <a:pt x="253" y="180"/>
                  </a:lnTo>
                  <a:lnTo>
                    <a:pt x="248" y="175"/>
                  </a:lnTo>
                  <a:lnTo>
                    <a:pt x="248" y="168"/>
                  </a:lnTo>
                  <a:lnTo>
                    <a:pt x="265" y="162"/>
                  </a:lnTo>
                  <a:lnTo>
                    <a:pt x="262" y="157"/>
                  </a:lnTo>
                  <a:lnTo>
                    <a:pt x="244" y="149"/>
                  </a:lnTo>
                  <a:lnTo>
                    <a:pt x="251" y="145"/>
                  </a:lnTo>
                  <a:lnTo>
                    <a:pt x="251" y="135"/>
                  </a:lnTo>
                  <a:lnTo>
                    <a:pt x="256" y="131"/>
                  </a:lnTo>
                  <a:lnTo>
                    <a:pt x="251" y="123"/>
                  </a:lnTo>
                  <a:lnTo>
                    <a:pt x="232" y="119"/>
                  </a:lnTo>
                  <a:lnTo>
                    <a:pt x="222" y="109"/>
                  </a:lnTo>
                  <a:lnTo>
                    <a:pt x="211" y="111"/>
                  </a:lnTo>
                  <a:lnTo>
                    <a:pt x="185" y="90"/>
                  </a:lnTo>
                  <a:lnTo>
                    <a:pt x="187" y="83"/>
                  </a:lnTo>
                  <a:lnTo>
                    <a:pt x="182" y="73"/>
                  </a:lnTo>
                  <a:lnTo>
                    <a:pt x="182" y="50"/>
                  </a:lnTo>
                  <a:lnTo>
                    <a:pt x="175" y="54"/>
                  </a:lnTo>
                  <a:lnTo>
                    <a:pt x="161" y="33"/>
                  </a:lnTo>
                  <a:lnTo>
                    <a:pt x="140" y="22"/>
                  </a:lnTo>
                  <a:lnTo>
                    <a:pt x="128" y="5"/>
                  </a:lnTo>
                  <a:lnTo>
                    <a:pt x="114" y="0"/>
                  </a:lnTo>
                  <a:close/>
                </a:path>
              </a:pathLst>
            </a:custGeom>
            <a:solidFill>
              <a:srgbClr val="E13A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6174" name="Freeform 94"/>
            <p:cNvSpPr>
              <a:spLocks/>
            </p:cNvSpPr>
            <p:nvPr/>
          </p:nvSpPr>
          <p:spPr bwMode="auto">
            <a:xfrm>
              <a:off x="7158" y="1650"/>
              <a:ext cx="430" cy="607"/>
            </a:xfrm>
            <a:custGeom>
              <a:avLst/>
              <a:gdLst>
                <a:gd name="T0" fmla="+- 0 7492 7158"/>
                <a:gd name="T1" fmla="*/ T0 w 430"/>
                <a:gd name="T2" fmla="+- 0 2165 1650"/>
                <a:gd name="T3" fmla="*/ 2165 h 607"/>
                <a:gd name="T4" fmla="+- 0 7542 7158"/>
                <a:gd name="T5" fmla="*/ T4 w 430"/>
                <a:gd name="T6" fmla="+- 0 2160 1650"/>
                <a:gd name="T7" fmla="*/ 2160 h 607"/>
                <a:gd name="T8" fmla="+- 0 7544 7158"/>
                <a:gd name="T9" fmla="*/ T8 w 430"/>
                <a:gd name="T10" fmla="+- 0 2125 1650"/>
                <a:gd name="T11" fmla="*/ 2125 h 607"/>
                <a:gd name="T12" fmla="+- 0 7548 7158"/>
                <a:gd name="T13" fmla="*/ T12 w 430"/>
                <a:gd name="T14" fmla="+- 0 2080 1650"/>
                <a:gd name="T15" fmla="*/ 2080 h 607"/>
                <a:gd name="T16" fmla="+- 0 7586 7158"/>
                <a:gd name="T17" fmla="*/ T16 w 430"/>
                <a:gd name="T18" fmla="+- 0 2044 1650"/>
                <a:gd name="T19" fmla="*/ 2044 h 607"/>
                <a:gd name="T20" fmla="+- 0 7561 7158"/>
                <a:gd name="T21" fmla="*/ T20 w 430"/>
                <a:gd name="T22" fmla="+- 0 2008 1650"/>
                <a:gd name="T23" fmla="*/ 2008 h 607"/>
                <a:gd name="T24" fmla="+- 0 7516 7158"/>
                <a:gd name="T25" fmla="*/ T24 w 430"/>
                <a:gd name="T26" fmla="+- 0 1954 1650"/>
                <a:gd name="T27" fmla="*/ 1954 h 607"/>
                <a:gd name="T28" fmla="+- 0 7534 7158"/>
                <a:gd name="T29" fmla="*/ T28 w 430"/>
                <a:gd name="T30" fmla="+- 0 1902 1650"/>
                <a:gd name="T31" fmla="*/ 1902 h 607"/>
                <a:gd name="T32" fmla="+- 0 7525 7158"/>
                <a:gd name="T33" fmla="*/ T32 w 430"/>
                <a:gd name="T34" fmla="+- 0 1880 1650"/>
                <a:gd name="T35" fmla="*/ 1880 h 607"/>
                <a:gd name="T36" fmla="+- 0 7525 7158"/>
                <a:gd name="T37" fmla="*/ T36 w 430"/>
                <a:gd name="T38" fmla="+- 0 1849 1650"/>
                <a:gd name="T39" fmla="*/ 1849 h 607"/>
                <a:gd name="T40" fmla="+- 0 7525 7158"/>
                <a:gd name="T41" fmla="*/ T40 w 430"/>
                <a:gd name="T42" fmla="+- 0 1838 1650"/>
                <a:gd name="T43" fmla="*/ 1838 h 607"/>
                <a:gd name="T44" fmla="+- 0 7487 7158"/>
                <a:gd name="T45" fmla="*/ T44 w 430"/>
                <a:gd name="T46" fmla="+- 0 1863 1650"/>
                <a:gd name="T47" fmla="*/ 1863 h 607"/>
                <a:gd name="T48" fmla="+- 0 7468 7158"/>
                <a:gd name="T49" fmla="*/ T48 w 430"/>
                <a:gd name="T50" fmla="+- 0 1844 1650"/>
                <a:gd name="T51" fmla="*/ 1844 h 607"/>
                <a:gd name="T52" fmla="+- 0 7411 7158"/>
                <a:gd name="T53" fmla="*/ T52 w 430"/>
                <a:gd name="T54" fmla="+- 0 1830 1650"/>
                <a:gd name="T55" fmla="*/ 1830 h 607"/>
                <a:gd name="T56" fmla="+- 0 7423 7158"/>
                <a:gd name="T57" fmla="*/ T56 w 430"/>
                <a:gd name="T58" fmla="+- 0 1812 1650"/>
                <a:gd name="T59" fmla="*/ 1812 h 607"/>
                <a:gd name="T60" fmla="+- 0 7409 7158"/>
                <a:gd name="T61" fmla="*/ T60 w 430"/>
                <a:gd name="T62" fmla="+- 0 1795 1650"/>
                <a:gd name="T63" fmla="*/ 1795 h 607"/>
                <a:gd name="T64" fmla="+- 0 7409 7158"/>
                <a:gd name="T65" fmla="*/ T64 w 430"/>
                <a:gd name="T66" fmla="+- 0 1773 1650"/>
                <a:gd name="T67" fmla="*/ 1773 h 607"/>
                <a:gd name="T68" fmla="+- 0 7369 7158"/>
                <a:gd name="T69" fmla="*/ T68 w 430"/>
                <a:gd name="T70" fmla="+- 0 1761 1650"/>
                <a:gd name="T71" fmla="*/ 1761 h 607"/>
                <a:gd name="T72" fmla="+- 0 7340 7158"/>
                <a:gd name="T73" fmla="*/ T72 w 430"/>
                <a:gd name="T74" fmla="+- 0 1723 1650"/>
                <a:gd name="T75" fmla="*/ 1723 h 607"/>
                <a:gd name="T76" fmla="+- 0 7319 7158"/>
                <a:gd name="T77" fmla="*/ T76 w 430"/>
                <a:gd name="T78" fmla="+- 0 1683 1650"/>
                <a:gd name="T79" fmla="*/ 1683 h 607"/>
                <a:gd name="T80" fmla="+- 0 7272 7158"/>
                <a:gd name="T81" fmla="*/ T80 w 430"/>
                <a:gd name="T82" fmla="+- 0 1650 1650"/>
                <a:gd name="T83" fmla="*/ 1650 h 607"/>
                <a:gd name="T84" fmla="+- 0 7221 7158"/>
                <a:gd name="T85" fmla="*/ T84 w 430"/>
                <a:gd name="T86" fmla="+- 0 1653 1650"/>
                <a:gd name="T87" fmla="*/ 1653 h 607"/>
                <a:gd name="T88" fmla="+- 0 7200 7158"/>
                <a:gd name="T89" fmla="*/ T88 w 430"/>
                <a:gd name="T90" fmla="+- 0 1681 1650"/>
                <a:gd name="T91" fmla="*/ 1681 h 607"/>
                <a:gd name="T92" fmla="+- 0 7174 7158"/>
                <a:gd name="T93" fmla="*/ T92 w 430"/>
                <a:gd name="T94" fmla="+- 0 1691 1650"/>
                <a:gd name="T95" fmla="*/ 1691 h 607"/>
                <a:gd name="T96" fmla="+- 0 7169 7158"/>
                <a:gd name="T97" fmla="*/ T96 w 430"/>
                <a:gd name="T98" fmla="+- 0 1723 1650"/>
                <a:gd name="T99" fmla="*/ 1723 h 607"/>
                <a:gd name="T100" fmla="+- 0 7174 7158"/>
                <a:gd name="T101" fmla="*/ T100 w 430"/>
                <a:gd name="T102" fmla="+- 0 1747 1650"/>
                <a:gd name="T103" fmla="*/ 1747 h 607"/>
                <a:gd name="T104" fmla="+- 0 7179 7158"/>
                <a:gd name="T105" fmla="*/ T104 w 430"/>
                <a:gd name="T106" fmla="+- 0 1754 1650"/>
                <a:gd name="T107" fmla="*/ 1754 h 607"/>
                <a:gd name="T108" fmla="+- 0 7188 7158"/>
                <a:gd name="T109" fmla="*/ T108 w 430"/>
                <a:gd name="T110" fmla="+- 0 1773 1650"/>
                <a:gd name="T111" fmla="*/ 1773 h 607"/>
                <a:gd name="T112" fmla="+- 0 7221 7158"/>
                <a:gd name="T113" fmla="*/ T112 w 430"/>
                <a:gd name="T114" fmla="+- 0 1793 1650"/>
                <a:gd name="T115" fmla="*/ 1793 h 607"/>
                <a:gd name="T116" fmla="+- 0 7191 7158"/>
                <a:gd name="T117" fmla="*/ T116 w 430"/>
                <a:gd name="T118" fmla="+- 0 1804 1650"/>
                <a:gd name="T119" fmla="*/ 1804 h 607"/>
                <a:gd name="T120" fmla="+- 0 7189 7158"/>
                <a:gd name="T121" fmla="*/ T120 w 430"/>
                <a:gd name="T122" fmla="+- 0 1840 1650"/>
                <a:gd name="T123" fmla="*/ 1840 h 607"/>
                <a:gd name="T124" fmla="+- 0 7224 7158"/>
                <a:gd name="T125" fmla="*/ T124 w 430"/>
                <a:gd name="T126" fmla="+- 0 1837 1650"/>
                <a:gd name="T127" fmla="*/ 1837 h 607"/>
                <a:gd name="T128" fmla="+- 0 7205 7158"/>
                <a:gd name="T129" fmla="*/ T128 w 430"/>
                <a:gd name="T130" fmla="+- 0 1897 1650"/>
                <a:gd name="T131" fmla="*/ 1897 h 607"/>
                <a:gd name="T132" fmla="+- 0 7224 7158"/>
                <a:gd name="T133" fmla="*/ T132 w 430"/>
                <a:gd name="T134" fmla="+- 0 1921 1650"/>
                <a:gd name="T135" fmla="*/ 1921 h 607"/>
                <a:gd name="T136" fmla="+- 0 7243 7158"/>
                <a:gd name="T137" fmla="*/ T136 w 430"/>
                <a:gd name="T138" fmla="+- 0 1946 1650"/>
                <a:gd name="T139" fmla="*/ 1946 h 607"/>
                <a:gd name="T140" fmla="+- 0 7255 7158"/>
                <a:gd name="T141" fmla="*/ T140 w 430"/>
                <a:gd name="T142" fmla="+- 0 1952 1650"/>
                <a:gd name="T143" fmla="*/ 1952 h 607"/>
                <a:gd name="T144" fmla="+- 0 7221 7158"/>
                <a:gd name="T145" fmla="*/ T144 w 430"/>
                <a:gd name="T146" fmla="+- 0 1965 1650"/>
                <a:gd name="T147" fmla="*/ 1965 h 607"/>
                <a:gd name="T148" fmla="+- 0 7238 7158"/>
                <a:gd name="T149" fmla="*/ T148 w 430"/>
                <a:gd name="T150" fmla="+- 0 2011 1650"/>
                <a:gd name="T151" fmla="*/ 2011 h 607"/>
                <a:gd name="T152" fmla="+- 0 7203 7158"/>
                <a:gd name="T153" fmla="*/ T152 w 430"/>
                <a:gd name="T154" fmla="+- 0 2022 1650"/>
                <a:gd name="T155" fmla="*/ 2022 h 607"/>
                <a:gd name="T156" fmla="+- 0 7210 7158"/>
                <a:gd name="T157" fmla="*/ T156 w 430"/>
                <a:gd name="T158" fmla="+- 0 2067 1650"/>
                <a:gd name="T159" fmla="*/ 2067 h 607"/>
                <a:gd name="T160" fmla="+- 0 7174 7158"/>
                <a:gd name="T161" fmla="*/ T160 w 430"/>
                <a:gd name="T162" fmla="+- 0 2096 1650"/>
                <a:gd name="T163" fmla="*/ 2096 h 607"/>
                <a:gd name="T164" fmla="+- 0 7158 7158"/>
                <a:gd name="T165" fmla="*/ T164 w 430"/>
                <a:gd name="T166" fmla="+- 0 2129 1650"/>
                <a:gd name="T167" fmla="*/ 2129 h 607"/>
                <a:gd name="T168" fmla="+- 0 7167 7158"/>
                <a:gd name="T169" fmla="*/ T168 w 430"/>
                <a:gd name="T170" fmla="+- 0 2181 1650"/>
                <a:gd name="T171" fmla="*/ 2181 h 607"/>
                <a:gd name="T172" fmla="+- 0 7195 7158"/>
                <a:gd name="T173" fmla="*/ T172 w 430"/>
                <a:gd name="T174" fmla="+- 0 2203 1650"/>
                <a:gd name="T175" fmla="*/ 2203 h 607"/>
                <a:gd name="T176" fmla="+- 0 7236 7158"/>
                <a:gd name="T177" fmla="*/ T176 w 430"/>
                <a:gd name="T178" fmla="+- 0 2245 1650"/>
                <a:gd name="T179" fmla="*/ 2245 h 607"/>
                <a:gd name="T180" fmla="+- 0 7259 7158"/>
                <a:gd name="T181" fmla="*/ T180 w 430"/>
                <a:gd name="T182" fmla="+- 0 2239 1650"/>
                <a:gd name="T183" fmla="*/ 2239 h 607"/>
                <a:gd name="T184" fmla="+- 0 7281 7158"/>
                <a:gd name="T185" fmla="*/ T184 w 430"/>
                <a:gd name="T186" fmla="+- 0 2143 1650"/>
                <a:gd name="T187" fmla="*/ 2143 h 607"/>
                <a:gd name="T188" fmla="+- 0 7295 7158"/>
                <a:gd name="T189" fmla="*/ T188 w 430"/>
                <a:gd name="T190" fmla="+- 0 2167 1650"/>
                <a:gd name="T191" fmla="*/ 2167 h 607"/>
                <a:gd name="T192" fmla="+- 0 7336 7158"/>
                <a:gd name="T193" fmla="*/ T192 w 430"/>
                <a:gd name="T194" fmla="+- 0 2182 1650"/>
                <a:gd name="T195" fmla="*/ 2182 h 607"/>
                <a:gd name="T196" fmla="+- 0 7378 7158"/>
                <a:gd name="T197" fmla="*/ T196 w 430"/>
                <a:gd name="T198" fmla="+- 0 2229 1650"/>
                <a:gd name="T199" fmla="*/ 2229 h 607"/>
                <a:gd name="T200" fmla="+- 0 7394 7158"/>
                <a:gd name="T201" fmla="*/ T200 w 430"/>
                <a:gd name="T202" fmla="+- 0 2212 1650"/>
                <a:gd name="T203" fmla="*/ 2212 h 607"/>
                <a:gd name="T204" fmla="+- 0 7444 7158"/>
                <a:gd name="T205" fmla="*/ T204 w 430"/>
                <a:gd name="T206" fmla="+- 0 2196 1650"/>
                <a:gd name="T207" fmla="*/ 2196 h 60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430" h="607">
                  <a:moveTo>
                    <a:pt x="312" y="529"/>
                  </a:moveTo>
                  <a:lnTo>
                    <a:pt x="326" y="529"/>
                  </a:lnTo>
                  <a:lnTo>
                    <a:pt x="334" y="515"/>
                  </a:lnTo>
                  <a:lnTo>
                    <a:pt x="357" y="517"/>
                  </a:lnTo>
                  <a:lnTo>
                    <a:pt x="379" y="506"/>
                  </a:lnTo>
                  <a:lnTo>
                    <a:pt x="384" y="510"/>
                  </a:lnTo>
                  <a:lnTo>
                    <a:pt x="391" y="506"/>
                  </a:lnTo>
                  <a:lnTo>
                    <a:pt x="400" y="487"/>
                  </a:lnTo>
                  <a:lnTo>
                    <a:pt x="386" y="475"/>
                  </a:lnTo>
                  <a:lnTo>
                    <a:pt x="390" y="449"/>
                  </a:lnTo>
                  <a:lnTo>
                    <a:pt x="383" y="439"/>
                  </a:lnTo>
                  <a:lnTo>
                    <a:pt x="390" y="430"/>
                  </a:lnTo>
                  <a:lnTo>
                    <a:pt x="410" y="425"/>
                  </a:lnTo>
                  <a:lnTo>
                    <a:pt x="412" y="413"/>
                  </a:lnTo>
                  <a:lnTo>
                    <a:pt x="428" y="394"/>
                  </a:lnTo>
                  <a:lnTo>
                    <a:pt x="429" y="382"/>
                  </a:lnTo>
                  <a:lnTo>
                    <a:pt x="419" y="379"/>
                  </a:lnTo>
                  <a:lnTo>
                    <a:pt x="403" y="358"/>
                  </a:lnTo>
                  <a:lnTo>
                    <a:pt x="381" y="349"/>
                  </a:lnTo>
                  <a:lnTo>
                    <a:pt x="374" y="327"/>
                  </a:lnTo>
                  <a:lnTo>
                    <a:pt x="358" y="304"/>
                  </a:lnTo>
                  <a:lnTo>
                    <a:pt x="360" y="277"/>
                  </a:lnTo>
                  <a:lnTo>
                    <a:pt x="377" y="266"/>
                  </a:lnTo>
                  <a:lnTo>
                    <a:pt x="376" y="252"/>
                  </a:lnTo>
                  <a:lnTo>
                    <a:pt x="381" y="242"/>
                  </a:lnTo>
                  <a:lnTo>
                    <a:pt x="381" y="235"/>
                  </a:lnTo>
                  <a:lnTo>
                    <a:pt x="367" y="230"/>
                  </a:lnTo>
                  <a:lnTo>
                    <a:pt x="355" y="211"/>
                  </a:lnTo>
                  <a:lnTo>
                    <a:pt x="364" y="207"/>
                  </a:lnTo>
                  <a:lnTo>
                    <a:pt x="367" y="199"/>
                  </a:lnTo>
                  <a:lnTo>
                    <a:pt x="381" y="199"/>
                  </a:lnTo>
                  <a:lnTo>
                    <a:pt x="377" y="190"/>
                  </a:lnTo>
                  <a:lnTo>
                    <a:pt x="367" y="188"/>
                  </a:lnTo>
                  <a:lnTo>
                    <a:pt x="351" y="178"/>
                  </a:lnTo>
                  <a:lnTo>
                    <a:pt x="339" y="187"/>
                  </a:lnTo>
                  <a:lnTo>
                    <a:pt x="329" y="213"/>
                  </a:lnTo>
                  <a:lnTo>
                    <a:pt x="320" y="211"/>
                  </a:lnTo>
                  <a:lnTo>
                    <a:pt x="313" y="199"/>
                  </a:lnTo>
                  <a:lnTo>
                    <a:pt x="310" y="194"/>
                  </a:lnTo>
                  <a:lnTo>
                    <a:pt x="277" y="194"/>
                  </a:lnTo>
                  <a:lnTo>
                    <a:pt x="270" y="180"/>
                  </a:lnTo>
                  <a:lnTo>
                    <a:pt x="253" y="180"/>
                  </a:lnTo>
                  <a:lnTo>
                    <a:pt x="248" y="175"/>
                  </a:lnTo>
                  <a:lnTo>
                    <a:pt x="248" y="168"/>
                  </a:lnTo>
                  <a:lnTo>
                    <a:pt x="265" y="162"/>
                  </a:lnTo>
                  <a:lnTo>
                    <a:pt x="262" y="157"/>
                  </a:lnTo>
                  <a:lnTo>
                    <a:pt x="244" y="149"/>
                  </a:lnTo>
                  <a:lnTo>
                    <a:pt x="251" y="145"/>
                  </a:lnTo>
                  <a:lnTo>
                    <a:pt x="251" y="135"/>
                  </a:lnTo>
                  <a:lnTo>
                    <a:pt x="256" y="131"/>
                  </a:lnTo>
                  <a:lnTo>
                    <a:pt x="251" y="123"/>
                  </a:lnTo>
                  <a:lnTo>
                    <a:pt x="232" y="119"/>
                  </a:lnTo>
                  <a:lnTo>
                    <a:pt x="222" y="109"/>
                  </a:lnTo>
                  <a:lnTo>
                    <a:pt x="211" y="111"/>
                  </a:lnTo>
                  <a:lnTo>
                    <a:pt x="185" y="90"/>
                  </a:lnTo>
                  <a:lnTo>
                    <a:pt x="187" y="83"/>
                  </a:lnTo>
                  <a:lnTo>
                    <a:pt x="182" y="73"/>
                  </a:lnTo>
                  <a:lnTo>
                    <a:pt x="182" y="50"/>
                  </a:lnTo>
                  <a:lnTo>
                    <a:pt x="175" y="54"/>
                  </a:lnTo>
                  <a:lnTo>
                    <a:pt x="161" y="33"/>
                  </a:lnTo>
                  <a:lnTo>
                    <a:pt x="140" y="22"/>
                  </a:lnTo>
                  <a:lnTo>
                    <a:pt x="128" y="5"/>
                  </a:lnTo>
                  <a:lnTo>
                    <a:pt x="114" y="0"/>
                  </a:lnTo>
                  <a:lnTo>
                    <a:pt x="87" y="7"/>
                  </a:lnTo>
                  <a:lnTo>
                    <a:pt x="78" y="2"/>
                  </a:lnTo>
                  <a:lnTo>
                    <a:pt x="63" y="3"/>
                  </a:lnTo>
                  <a:lnTo>
                    <a:pt x="56" y="17"/>
                  </a:lnTo>
                  <a:lnTo>
                    <a:pt x="42" y="26"/>
                  </a:lnTo>
                  <a:lnTo>
                    <a:pt x="42" y="31"/>
                  </a:lnTo>
                  <a:lnTo>
                    <a:pt x="30" y="33"/>
                  </a:lnTo>
                  <a:lnTo>
                    <a:pt x="23" y="28"/>
                  </a:lnTo>
                  <a:lnTo>
                    <a:pt x="16" y="41"/>
                  </a:lnTo>
                  <a:lnTo>
                    <a:pt x="0" y="47"/>
                  </a:lnTo>
                  <a:lnTo>
                    <a:pt x="14" y="64"/>
                  </a:lnTo>
                  <a:lnTo>
                    <a:pt x="11" y="73"/>
                  </a:lnTo>
                  <a:lnTo>
                    <a:pt x="16" y="80"/>
                  </a:lnTo>
                  <a:lnTo>
                    <a:pt x="11" y="93"/>
                  </a:lnTo>
                  <a:lnTo>
                    <a:pt x="16" y="97"/>
                  </a:lnTo>
                  <a:lnTo>
                    <a:pt x="23" y="93"/>
                  </a:lnTo>
                  <a:lnTo>
                    <a:pt x="30" y="100"/>
                  </a:lnTo>
                  <a:lnTo>
                    <a:pt x="21" y="104"/>
                  </a:lnTo>
                  <a:lnTo>
                    <a:pt x="24" y="114"/>
                  </a:lnTo>
                  <a:lnTo>
                    <a:pt x="21" y="119"/>
                  </a:lnTo>
                  <a:lnTo>
                    <a:pt x="30" y="123"/>
                  </a:lnTo>
                  <a:lnTo>
                    <a:pt x="37" y="131"/>
                  </a:lnTo>
                  <a:lnTo>
                    <a:pt x="61" y="135"/>
                  </a:lnTo>
                  <a:lnTo>
                    <a:pt x="63" y="143"/>
                  </a:lnTo>
                  <a:lnTo>
                    <a:pt x="38" y="140"/>
                  </a:lnTo>
                  <a:lnTo>
                    <a:pt x="40" y="150"/>
                  </a:lnTo>
                  <a:lnTo>
                    <a:pt x="33" y="154"/>
                  </a:lnTo>
                  <a:lnTo>
                    <a:pt x="40" y="176"/>
                  </a:lnTo>
                  <a:lnTo>
                    <a:pt x="30" y="183"/>
                  </a:lnTo>
                  <a:lnTo>
                    <a:pt x="31" y="190"/>
                  </a:lnTo>
                  <a:lnTo>
                    <a:pt x="44" y="180"/>
                  </a:lnTo>
                  <a:lnTo>
                    <a:pt x="61" y="183"/>
                  </a:lnTo>
                  <a:lnTo>
                    <a:pt x="66" y="187"/>
                  </a:lnTo>
                  <a:lnTo>
                    <a:pt x="59" y="209"/>
                  </a:lnTo>
                  <a:lnTo>
                    <a:pt x="44" y="237"/>
                  </a:lnTo>
                  <a:lnTo>
                    <a:pt x="47" y="247"/>
                  </a:lnTo>
                  <a:lnTo>
                    <a:pt x="44" y="261"/>
                  </a:lnTo>
                  <a:lnTo>
                    <a:pt x="50" y="270"/>
                  </a:lnTo>
                  <a:lnTo>
                    <a:pt x="66" y="271"/>
                  </a:lnTo>
                  <a:lnTo>
                    <a:pt x="71" y="282"/>
                  </a:lnTo>
                  <a:lnTo>
                    <a:pt x="83" y="287"/>
                  </a:lnTo>
                  <a:lnTo>
                    <a:pt x="85" y="296"/>
                  </a:lnTo>
                  <a:lnTo>
                    <a:pt x="92" y="299"/>
                  </a:lnTo>
                  <a:lnTo>
                    <a:pt x="94" y="297"/>
                  </a:lnTo>
                  <a:lnTo>
                    <a:pt x="97" y="302"/>
                  </a:lnTo>
                  <a:lnTo>
                    <a:pt x="88" y="313"/>
                  </a:lnTo>
                  <a:lnTo>
                    <a:pt x="61" y="308"/>
                  </a:lnTo>
                  <a:lnTo>
                    <a:pt x="63" y="315"/>
                  </a:lnTo>
                  <a:lnTo>
                    <a:pt x="88" y="341"/>
                  </a:lnTo>
                  <a:lnTo>
                    <a:pt x="94" y="366"/>
                  </a:lnTo>
                  <a:lnTo>
                    <a:pt x="80" y="361"/>
                  </a:lnTo>
                  <a:lnTo>
                    <a:pt x="68" y="377"/>
                  </a:lnTo>
                  <a:lnTo>
                    <a:pt x="50" y="379"/>
                  </a:lnTo>
                  <a:lnTo>
                    <a:pt x="45" y="372"/>
                  </a:lnTo>
                  <a:lnTo>
                    <a:pt x="38" y="379"/>
                  </a:lnTo>
                  <a:lnTo>
                    <a:pt x="54" y="404"/>
                  </a:lnTo>
                  <a:lnTo>
                    <a:pt x="52" y="417"/>
                  </a:lnTo>
                  <a:lnTo>
                    <a:pt x="38" y="401"/>
                  </a:lnTo>
                  <a:lnTo>
                    <a:pt x="19" y="417"/>
                  </a:lnTo>
                  <a:lnTo>
                    <a:pt x="16" y="446"/>
                  </a:lnTo>
                  <a:lnTo>
                    <a:pt x="4" y="453"/>
                  </a:lnTo>
                  <a:lnTo>
                    <a:pt x="0" y="460"/>
                  </a:lnTo>
                  <a:lnTo>
                    <a:pt x="0" y="479"/>
                  </a:lnTo>
                  <a:lnTo>
                    <a:pt x="14" y="501"/>
                  </a:lnTo>
                  <a:lnTo>
                    <a:pt x="2" y="515"/>
                  </a:lnTo>
                  <a:lnTo>
                    <a:pt x="9" y="531"/>
                  </a:lnTo>
                  <a:lnTo>
                    <a:pt x="16" y="539"/>
                  </a:lnTo>
                  <a:lnTo>
                    <a:pt x="26" y="538"/>
                  </a:lnTo>
                  <a:lnTo>
                    <a:pt x="37" y="553"/>
                  </a:lnTo>
                  <a:lnTo>
                    <a:pt x="47" y="551"/>
                  </a:lnTo>
                  <a:lnTo>
                    <a:pt x="76" y="581"/>
                  </a:lnTo>
                  <a:lnTo>
                    <a:pt x="78" y="595"/>
                  </a:lnTo>
                  <a:lnTo>
                    <a:pt x="101" y="607"/>
                  </a:lnTo>
                  <a:lnTo>
                    <a:pt x="97" y="591"/>
                  </a:lnTo>
                  <a:lnTo>
                    <a:pt x="101" y="589"/>
                  </a:lnTo>
                  <a:lnTo>
                    <a:pt x="101" y="570"/>
                  </a:lnTo>
                  <a:lnTo>
                    <a:pt x="88" y="560"/>
                  </a:lnTo>
                  <a:lnTo>
                    <a:pt x="123" y="493"/>
                  </a:lnTo>
                  <a:lnTo>
                    <a:pt x="130" y="500"/>
                  </a:lnTo>
                  <a:lnTo>
                    <a:pt x="130" y="513"/>
                  </a:lnTo>
                  <a:lnTo>
                    <a:pt x="137" y="517"/>
                  </a:lnTo>
                  <a:lnTo>
                    <a:pt x="159" y="501"/>
                  </a:lnTo>
                  <a:lnTo>
                    <a:pt x="170" y="508"/>
                  </a:lnTo>
                  <a:lnTo>
                    <a:pt x="178" y="532"/>
                  </a:lnTo>
                  <a:lnTo>
                    <a:pt x="189" y="534"/>
                  </a:lnTo>
                  <a:lnTo>
                    <a:pt x="208" y="546"/>
                  </a:lnTo>
                  <a:lnTo>
                    <a:pt x="220" y="579"/>
                  </a:lnTo>
                  <a:lnTo>
                    <a:pt x="217" y="591"/>
                  </a:lnTo>
                  <a:lnTo>
                    <a:pt x="232" y="591"/>
                  </a:lnTo>
                  <a:lnTo>
                    <a:pt x="236" y="562"/>
                  </a:lnTo>
                  <a:lnTo>
                    <a:pt x="263" y="541"/>
                  </a:lnTo>
                  <a:lnTo>
                    <a:pt x="286" y="553"/>
                  </a:lnTo>
                  <a:lnTo>
                    <a:pt x="286" y="546"/>
                  </a:lnTo>
                  <a:lnTo>
                    <a:pt x="298" y="529"/>
                  </a:lnTo>
                  <a:lnTo>
                    <a:pt x="312" y="529"/>
                  </a:lnTo>
                  <a:close/>
                </a:path>
              </a:pathLst>
            </a:custGeom>
            <a:noFill/>
            <a:ln w="3175">
              <a:solidFill>
                <a:srgbClr val="7670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239" name="Picture 9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5" y="1573"/>
              <a:ext cx="298"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0" name="Picture 9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4" y="1301"/>
              <a:ext cx="586"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1" name="Picture 9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2" y="67"/>
              <a:ext cx="1546" cy="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2" name="Picture 9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35" y="232"/>
              <a:ext cx="401"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3" name="Picture 9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30" y="2009"/>
              <a:ext cx="428"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4" name="Picture 10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24" y="-418"/>
              <a:ext cx="1433"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5" name="Picture 1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96" y="1797"/>
              <a:ext cx="1197" cy="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 name="Picture 1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11" y="2113"/>
              <a:ext cx="31"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7" name="Freeform 103"/>
            <p:cNvSpPr>
              <a:spLocks/>
            </p:cNvSpPr>
            <p:nvPr/>
          </p:nvSpPr>
          <p:spPr bwMode="auto">
            <a:xfrm>
              <a:off x="5511" y="2113"/>
              <a:ext cx="31" cy="31"/>
            </a:xfrm>
            <a:custGeom>
              <a:avLst/>
              <a:gdLst>
                <a:gd name="T0" fmla="+- 0 5517 5511"/>
                <a:gd name="T1" fmla="*/ T0 w 31"/>
                <a:gd name="T2" fmla="+- 0 2120 2114"/>
                <a:gd name="T3" fmla="*/ 2120 h 31"/>
                <a:gd name="T4" fmla="+- 0 5515 5511"/>
                <a:gd name="T5" fmla="*/ T4 w 31"/>
                <a:gd name="T6" fmla="+- 0 2122 2114"/>
                <a:gd name="T7" fmla="*/ 2122 h 31"/>
                <a:gd name="T8" fmla="+- 0 5517 5511"/>
                <a:gd name="T9" fmla="*/ T8 w 31"/>
                <a:gd name="T10" fmla="+- 0 2124 2114"/>
                <a:gd name="T11" fmla="*/ 2124 h 31"/>
                <a:gd name="T12" fmla="+- 0 5513 5511"/>
                <a:gd name="T13" fmla="*/ T12 w 31"/>
                <a:gd name="T14" fmla="+- 0 2125 2114"/>
                <a:gd name="T15" fmla="*/ 2125 h 31"/>
                <a:gd name="T16" fmla="+- 0 5511 5511"/>
                <a:gd name="T17" fmla="*/ T16 w 31"/>
                <a:gd name="T18" fmla="+- 0 2127 2114"/>
                <a:gd name="T19" fmla="*/ 2127 h 31"/>
                <a:gd name="T20" fmla="+- 0 5517 5511"/>
                <a:gd name="T21" fmla="*/ T20 w 31"/>
                <a:gd name="T22" fmla="+- 0 2129 2114"/>
                <a:gd name="T23" fmla="*/ 2129 h 31"/>
                <a:gd name="T24" fmla="+- 0 5517 5511"/>
                <a:gd name="T25" fmla="*/ T24 w 31"/>
                <a:gd name="T26" fmla="+- 0 2132 2114"/>
                <a:gd name="T27" fmla="*/ 2132 h 31"/>
                <a:gd name="T28" fmla="+- 0 5513 5511"/>
                <a:gd name="T29" fmla="*/ T28 w 31"/>
                <a:gd name="T30" fmla="+- 0 2134 2114"/>
                <a:gd name="T31" fmla="*/ 2134 h 31"/>
                <a:gd name="T32" fmla="+- 0 5513 5511"/>
                <a:gd name="T33" fmla="*/ T32 w 31"/>
                <a:gd name="T34" fmla="+- 0 2137 2114"/>
                <a:gd name="T35" fmla="*/ 2137 h 31"/>
                <a:gd name="T36" fmla="+- 0 5513 5511"/>
                <a:gd name="T37" fmla="*/ T36 w 31"/>
                <a:gd name="T38" fmla="+- 0 2141 2114"/>
                <a:gd name="T39" fmla="*/ 2141 h 31"/>
                <a:gd name="T40" fmla="+- 0 5519 5511"/>
                <a:gd name="T41" fmla="*/ T40 w 31"/>
                <a:gd name="T42" fmla="+- 0 2144 2114"/>
                <a:gd name="T43" fmla="*/ 2144 h 31"/>
                <a:gd name="T44" fmla="+- 0 5524 5511"/>
                <a:gd name="T45" fmla="*/ T44 w 31"/>
                <a:gd name="T46" fmla="+- 0 2144 2114"/>
                <a:gd name="T47" fmla="*/ 2144 h 31"/>
                <a:gd name="T48" fmla="+- 0 5526 5511"/>
                <a:gd name="T49" fmla="*/ T48 w 31"/>
                <a:gd name="T50" fmla="+- 0 2141 2114"/>
                <a:gd name="T51" fmla="*/ 2141 h 31"/>
                <a:gd name="T52" fmla="+- 0 5529 5511"/>
                <a:gd name="T53" fmla="*/ T52 w 31"/>
                <a:gd name="T54" fmla="+- 0 2139 2114"/>
                <a:gd name="T55" fmla="*/ 2139 h 31"/>
                <a:gd name="T56" fmla="+- 0 5535 5511"/>
                <a:gd name="T57" fmla="*/ T56 w 31"/>
                <a:gd name="T58" fmla="+- 0 2141 2114"/>
                <a:gd name="T59" fmla="*/ 2141 h 31"/>
                <a:gd name="T60" fmla="+- 0 5538 5511"/>
                <a:gd name="T61" fmla="*/ T60 w 31"/>
                <a:gd name="T62" fmla="+- 0 2136 2114"/>
                <a:gd name="T63" fmla="*/ 2136 h 31"/>
                <a:gd name="T64" fmla="+- 0 5540 5511"/>
                <a:gd name="T65" fmla="*/ T64 w 31"/>
                <a:gd name="T66" fmla="+- 0 2136 2114"/>
                <a:gd name="T67" fmla="*/ 2136 h 31"/>
                <a:gd name="T68" fmla="+- 0 5542 5511"/>
                <a:gd name="T69" fmla="*/ T68 w 31"/>
                <a:gd name="T70" fmla="+- 0 2127 2114"/>
                <a:gd name="T71" fmla="*/ 2127 h 31"/>
                <a:gd name="T72" fmla="+- 0 5542 5511"/>
                <a:gd name="T73" fmla="*/ T72 w 31"/>
                <a:gd name="T74" fmla="+- 0 2124 2114"/>
                <a:gd name="T75" fmla="*/ 2124 h 31"/>
                <a:gd name="T76" fmla="+- 0 5531 5511"/>
                <a:gd name="T77" fmla="*/ T76 w 31"/>
                <a:gd name="T78" fmla="+- 0 2117 2114"/>
                <a:gd name="T79" fmla="*/ 2117 h 31"/>
                <a:gd name="T80" fmla="+- 0 5529 5511"/>
                <a:gd name="T81" fmla="*/ T80 w 31"/>
                <a:gd name="T82" fmla="+- 0 2114 2114"/>
                <a:gd name="T83" fmla="*/ 2114 h 31"/>
                <a:gd name="T84" fmla="+- 0 5524 5511"/>
                <a:gd name="T85" fmla="*/ T84 w 31"/>
                <a:gd name="T86" fmla="+- 0 2114 2114"/>
                <a:gd name="T87" fmla="*/ 2114 h 31"/>
                <a:gd name="T88" fmla="+- 0 5520 5511"/>
                <a:gd name="T89" fmla="*/ T88 w 31"/>
                <a:gd name="T90" fmla="+- 0 2114 2114"/>
                <a:gd name="T91" fmla="*/ 2114 h 31"/>
                <a:gd name="T92" fmla="+- 0 5519 5511"/>
                <a:gd name="T93" fmla="*/ T92 w 31"/>
                <a:gd name="T94" fmla="+- 0 2119 2114"/>
                <a:gd name="T95" fmla="*/ 2119 h 31"/>
                <a:gd name="T96" fmla="+- 0 5517 5511"/>
                <a:gd name="T97" fmla="*/ T96 w 31"/>
                <a:gd name="T98" fmla="+- 0 2120 2114"/>
                <a:gd name="T99" fmla="*/ 2120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31" h="31">
                  <a:moveTo>
                    <a:pt x="6" y="6"/>
                  </a:moveTo>
                  <a:lnTo>
                    <a:pt x="4" y="8"/>
                  </a:lnTo>
                  <a:lnTo>
                    <a:pt x="6" y="10"/>
                  </a:lnTo>
                  <a:lnTo>
                    <a:pt x="2" y="11"/>
                  </a:lnTo>
                  <a:lnTo>
                    <a:pt x="0" y="13"/>
                  </a:lnTo>
                  <a:lnTo>
                    <a:pt x="6" y="15"/>
                  </a:lnTo>
                  <a:lnTo>
                    <a:pt x="6" y="18"/>
                  </a:lnTo>
                  <a:lnTo>
                    <a:pt x="2" y="20"/>
                  </a:lnTo>
                  <a:lnTo>
                    <a:pt x="2" y="23"/>
                  </a:lnTo>
                  <a:lnTo>
                    <a:pt x="2" y="27"/>
                  </a:lnTo>
                  <a:lnTo>
                    <a:pt x="8" y="30"/>
                  </a:lnTo>
                  <a:lnTo>
                    <a:pt x="13" y="30"/>
                  </a:lnTo>
                  <a:lnTo>
                    <a:pt x="15" y="27"/>
                  </a:lnTo>
                  <a:lnTo>
                    <a:pt x="18" y="25"/>
                  </a:lnTo>
                  <a:lnTo>
                    <a:pt x="24" y="27"/>
                  </a:lnTo>
                  <a:lnTo>
                    <a:pt x="27" y="22"/>
                  </a:lnTo>
                  <a:lnTo>
                    <a:pt x="29" y="22"/>
                  </a:lnTo>
                  <a:lnTo>
                    <a:pt x="31" y="13"/>
                  </a:lnTo>
                  <a:lnTo>
                    <a:pt x="31" y="10"/>
                  </a:lnTo>
                  <a:lnTo>
                    <a:pt x="20" y="3"/>
                  </a:lnTo>
                  <a:lnTo>
                    <a:pt x="18" y="0"/>
                  </a:lnTo>
                  <a:lnTo>
                    <a:pt x="13" y="0"/>
                  </a:lnTo>
                  <a:lnTo>
                    <a:pt x="9" y="0"/>
                  </a:lnTo>
                  <a:lnTo>
                    <a:pt x="8" y="5"/>
                  </a:lnTo>
                  <a:lnTo>
                    <a:pt x="6" y="6"/>
                  </a:lnTo>
                  <a:close/>
                </a:path>
              </a:pathLst>
            </a:custGeom>
            <a:noFill/>
            <a:ln w="3175">
              <a:solidFill>
                <a:srgbClr val="7670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248" name="Picture 1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96" y="1946"/>
              <a:ext cx="1197" cy="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 name="Picture 10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05" y="1797"/>
              <a:ext cx="632" cy="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 name="Picture 10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4" y="2503"/>
              <a:ext cx="115" cy="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 name="Picture 10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52" y="2501"/>
              <a:ext cx="12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2" name="Picture 10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06" y="2497"/>
              <a:ext cx="52" cy="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8" name="Freeform 109"/>
            <p:cNvSpPr>
              <a:spLocks/>
            </p:cNvSpPr>
            <p:nvPr/>
          </p:nvSpPr>
          <p:spPr bwMode="auto">
            <a:xfrm>
              <a:off x="5706" y="2497"/>
              <a:ext cx="52" cy="39"/>
            </a:xfrm>
            <a:custGeom>
              <a:avLst/>
              <a:gdLst>
                <a:gd name="T0" fmla="+- 0 5706 5706"/>
                <a:gd name="T1" fmla="*/ T0 w 52"/>
                <a:gd name="T2" fmla="+- 0 2504 2497"/>
                <a:gd name="T3" fmla="*/ 2504 h 39"/>
                <a:gd name="T4" fmla="+- 0 5710 5706"/>
                <a:gd name="T5" fmla="*/ T4 w 52"/>
                <a:gd name="T6" fmla="+- 0 2499 2497"/>
                <a:gd name="T7" fmla="*/ 2499 h 39"/>
                <a:gd name="T8" fmla="+- 0 5719 5706"/>
                <a:gd name="T9" fmla="*/ T8 w 52"/>
                <a:gd name="T10" fmla="+- 0 2499 2497"/>
                <a:gd name="T11" fmla="*/ 2499 h 39"/>
                <a:gd name="T12" fmla="+- 0 5720 5706"/>
                <a:gd name="T13" fmla="*/ T12 w 52"/>
                <a:gd name="T14" fmla="+- 0 2499 2497"/>
                <a:gd name="T15" fmla="*/ 2499 h 39"/>
                <a:gd name="T16" fmla="+- 0 5722 5706"/>
                <a:gd name="T17" fmla="*/ T16 w 52"/>
                <a:gd name="T18" fmla="+- 0 2499 2497"/>
                <a:gd name="T19" fmla="*/ 2499 h 39"/>
                <a:gd name="T20" fmla="+- 0 5727 5706"/>
                <a:gd name="T21" fmla="*/ T20 w 52"/>
                <a:gd name="T22" fmla="+- 0 2501 2497"/>
                <a:gd name="T23" fmla="*/ 2501 h 39"/>
                <a:gd name="T24" fmla="+- 0 5732 5706"/>
                <a:gd name="T25" fmla="*/ T24 w 52"/>
                <a:gd name="T26" fmla="+- 0 2499 2497"/>
                <a:gd name="T27" fmla="*/ 2499 h 39"/>
                <a:gd name="T28" fmla="+- 0 5734 5706"/>
                <a:gd name="T29" fmla="*/ T28 w 52"/>
                <a:gd name="T30" fmla="+- 0 2501 2497"/>
                <a:gd name="T31" fmla="*/ 2501 h 39"/>
                <a:gd name="T32" fmla="+- 0 5738 5706"/>
                <a:gd name="T33" fmla="*/ T32 w 52"/>
                <a:gd name="T34" fmla="+- 0 2499 2497"/>
                <a:gd name="T35" fmla="*/ 2499 h 39"/>
                <a:gd name="T36" fmla="+- 0 5738 5706"/>
                <a:gd name="T37" fmla="*/ T36 w 52"/>
                <a:gd name="T38" fmla="+- 0 2497 2497"/>
                <a:gd name="T39" fmla="*/ 2497 h 39"/>
                <a:gd name="T40" fmla="+- 0 5739 5706"/>
                <a:gd name="T41" fmla="*/ T40 w 52"/>
                <a:gd name="T42" fmla="+- 0 2497 2497"/>
                <a:gd name="T43" fmla="*/ 2497 h 39"/>
                <a:gd name="T44" fmla="+- 0 5738 5706"/>
                <a:gd name="T45" fmla="*/ T44 w 52"/>
                <a:gd name="T46" fmla="+- 0 2501 2497"/>
                <a:gd name="T47" fmla="*/ 2501 h 39"/>
                <a:gd name="T48" fmla="+- 0 5739 5706"/>
                <a:gd name="T49" fmla="*/ T48 w 52"/>
                <a:gd name="T50" fmla="+- 0 2502 2497"/>
                <a:gd name="T51" fmla="*/ 2502 h 39"/>
                <a:gd name="T52" fmla="+- 0 5741 5706"/>
                <a:gd name="T53" fmla="*/ T52 w 52"/>
                <a:gd name="T54" fmla="+- 0 2501 2497"/>
                <a:gd name="T55" fmla="*/ 2501 h 39"/>
                <a:gd name="T56" fmla="+- 0 5739 5706"/>
                <a:gd name="T57" fmla="*/ T56 w 52"/>
                <a:gd name="T58" fmla="+- 0 2504 2497"/>
                <a:gd name="T59" fmla="*/ 2504 h 39"/>
                <a:gd name="T60" fmla="+- 0 5743 5706"/>
                <a:gd name="T61" fmla="*/ T60 w 52"/>
                <a:gd name="T62" fmla="+- 0 2504 2497"/>
                <a:gd name="T63" fmla="*/ 2504 h 39"/>
                <a:gd name="T64" fmla="+- 0 5743 5706"/>
                <a:gd name="T65" fmla="*/ T64 w 52"/>
                <a:gd name="T66" fmla="+- 0 2502 2497"/>
                <a:gd name="T67" fmla="*/ 2502 h 39"/>
                <a:gd name="T68" fmla="+- 0 5745 5706"/>
                <a:gd name="T69" fmla="*/ T68 w 52"/>
                <a:gd name="T70" fmla="+- 0 2501 2497"/>
                <a:gd name="T71" fmla="*/ 2501 h 39"/>
                <a:gd name="T72" fmla="+- 0 5745 5706"/>
                <a:gd name="T73" fmla="*/ T72 w 52"/>
                <a:gd name="T74" fmla="+- 0 2504 2497"/>
                <a:gd name="T75" fmla="*/ 2504 h 39"/>
                <a:gd name="T76" fmla="+- 0 5746 5706"/>
                <a:gd name="T77" fmla="*/ T76 w 52"/>
                <a:gd name="T78" fmla="+- 0 2506 2497"/>
                <a:gd name="T79" fmla="*/ 2506 h 39"/>
                <a:gd name="T80" fmla="+- 0 5748 5706"/>
                <a:gd name="T81" fmla="*/ T80 w 52"/>
                <a:gd name="T82" fmla="+- 0 2504 2497"/>
                <a:gd name="T83" fmla="*/ 2504 h 39"/>
                <a:gd name="T84" fmla="+- 0 5748 5706"/>
                <a:gd name="T85" fmla="*/ T84 w 52"/>
                <a:gd name="T86" fmla="+- 0 2506 2497"/>
                <a:gd name="T87" fmla="*/ 2506 h 39"/>
                <a:gd name="T88" fmla="+- 0 5748 5706"/>
                <a:gd name="T89" fmla="*/ T88 w 52"/>
                <a:gd name="T90" fmla="+- 0 2511 2497"/>
                <a:gd name="T91" fmla="*/ 2511 h 39"/>
                <a:gd name="T92" fmla="+- 0 5750 5706"/>
                <a:gd name="T93" fmla="*/ T92 w 52"/>
                <a:gd name="T94" fmla="+- 0 2511 2497"/>
                <a:gd name="T95" fmla="*/ 2511 h 39"/>
                <a:gd name="T96" fmla="+- 0 5752 5706"/>
                <a:gd name="T97" fmla="*/ T96 w 52"/>
                <a:gd name="T98" fmla="+- 0 2511 2497"/>
                <a:gd name="T99" fmla="*/ 2511 h 39"/>
                <a:gd name="T100" fmla="+- 0 5753 5706"/>
                <a:gd name="T101" fmla="*/ T100 w 52"/>
                <a:gd name="T102" fmla="+- 0 2511 2497"/>
                <a:gd name="T103" fmla="*/ 2511 h 39"/>
                <a:gd name="T104" fmla="+- 0 5752 5706"/>
                <a:gd name="T105" fmla="*/ T104 w 52"/>
                <a:gd name="T106" fmla="+- 0 2516 2497"/>
                <a:gd name="T107" fmla="*/ 2516 h 39"/>
                <a:gd name="T108" fmla="+- 0 5755 5706"/>
                <a:gd name="T109" fmla="*/ T108 w 52"/>
                <a:gd name="T110" fmla="+- 0 2518 2497"/>
                <a:gd name="T111" fmla="*/ 2518 h 39"/>
                <a:gd name="T112" fmla="+- 0 5755 5706"/>
                <a:gd name="T113" fmla="*/ T112 w 52"/>
                <a:gd name="T114" fmla="+- 0 2523 2497"/>
                <a:gd name="T115" fmla="*/ 2523 h 39"/>
                <a:gd name="T116" fmla="+- 0 5758 5706"/>
                <a:gd name="T117" fmla="*/ T116 w 52"/>
                <a:gd name="T118" fmla="+- 0 2528 2497"/>
                <a:gd name="T119" fmla="*/ 2528 h 39"/>
                <a:gd name="T120" fmla="+- 0 5757 5706"/>
                <a:gd name="T121" fmla="*/ T120 w 52"/>
                <a:gd name="T122" fmla="+- 0 2529 2497"/>
                <a:gd name="T123" fmla="*/ 2529 h 39"/>
                <a:gd name="T124" fmla="+- 0 5755 5706"/>
                <a:gd name="T125" fmla="*/ T124 w 52"/>
                <a:gd name="T126" fmla="+- 0 2535 2497"/>
                <a:gd name="T127" fmla="*/ 2535 h 39"/>
                <a:gd name="T128" fmla="+- 0 5752 5706"/>
                <a:gd name="T129" fmla="*/ T128 w 52"/>
                <a:gd name="T130" fmla="+- 0 2536 2497"/>
                <a:gd name="T131" fmla="*/ 2536 h 39"/>
                <a:gd name="T132" fmla="+- 0 5748 5706"/>
                <a:gd name="T133" fmla="*/ T132 w 52"/>
                <a:gd name="T134" fmla="+- 0 2536 2497"/>
                <a:gd name="T135" fmla="*/ 2536 h 39"/>
                <a:gd name="T136" fmla="+- 0 5743 5706"/>
                <a:gd name="T137" fmla="*/ T136 w 52"/>
                <a:gd name="T138" fmla="+- 0 2533 2497"/>
                <a:gd name="T139" fmla="*/ 2533 h 39"/>
                <a:gd name="T140" fmla="+- 0 5741 5706"/>
                <a:gd name="T141" fmla="*/ T140 w 52"/>
                <a:gd name="T142" fmla="+- 0 2529 2497"/>
                <a:gd name="T143" fmla="*/ 2529 h 39"/>
                <a:gd name="T144" fmla="+- 0 5727 5706"/>
                <a:gd name="T145" fmla="*/ T144 w 52"/>
                <a:gd name="T146" fmla="+- 0 2519 2497"/>
                <a:gd name="T147" fmla="*/ 2519 h 39"/>
                <a:gd name="T148" fmla="+- 0 5725 5706"/>
                <a:gd name="T149" fmla="*/ T148 w 52"/>
                <a:gd name="T150" fmla="+- 0 2518 2497"/>
                <a:gd name="T151" fmla="*/ 2518 h 39"/>
                <a:gd name="T152" fmla="+- 0 5719 5706"/>
                <a:gd name="T153" fmla="*/ T152 w 52"/>
                <a:gd name="T154" fmla="+- 0 2516 2497"/>
                <a:gd name="T155" fmla="*/ 2516 h 39"/>
                <a:gd name="T156" fmla="+- 0 5715 5706"/>
                <a:gd name="T157" fmla="*/ T156 w 52"/>
                <a:gd name="T158" fmla="+- 0 2518 2497"/>
                <a:gd name="T159" fmla="*/ 2518 h 39"/>
                <a:gd name="T160" fmla="+- 0 5713 5706"/>
                <a:gd name="T161" fmla="*/ T160 w 52"/>
                <a:gd name="T162" fmla="+- 0 2518 2497"/>
                <a:gd name="T163" fmla="*/ 2518 h 39"/>
                <a:gd name="T164" fmla="+- 0 5712 5706"/>
                <a:gd name="T165" fmla="*/ T164 w 52"/>
                <a:gd name="T166" fmla="+- 0 2518 2497"/>
                <a:gd name="T167" fmla="*/ 2518 h 39"/>
                <a:gd name="T168" fmla="+- 0 5708 5706"/>
                <a:gd name="T169" fmla="*/ T168 w 52"/>
                <a:gd name="T170" fmla="+- 0 2518 2497"/>
                <a:gd name="T171" fmla="*/ 2518 h 39"/>
                <a:gd name="T172" fmla="+- 0 5710 5706"/>
                <a:gd name="T173" fmla="*/ T172 w 52"/>
                <a:gd name="T174" fmla="+- 0 2511 2497"/>
                <a:gd name="T175" fmla="*/ 2511 h 39"/>
                <a:gd name="T176" fmla="+- 0 5706 5706"/>
                <a:gd name="T177" fmla="*/ T176 w 52"/>
                <a:gd name="T178" fmla="+- 0 2504 2497"/>
                <a:gd name="T179" fmla="*/ 2504 h 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52" h="39">
                  <a:moveTo>
                    <a:pt x="0" y="7"/>
                  </a:moveTo>
                  <a:lnTo>
                    <a:pt x="4" y="2"/>
                  </a:lnTo>
                  <a:lnTo>
                    <a:pt x="13" y="2"/>
                  </a:lnTo>
                  <a:lnTo>
                    <a:pt x="14" y="2"/>
                  </a:lnTo>
                  <a:lnTo>
                    <a:pt x="16" y="2"/>
                  </a:lnTo>
                  <a:lnTo>
                    <a:pt x="21" y="4"/>
                  </a:lnTo>
                  <a:lnTo>
                    <a:pt x="26" y="2"/>
                  </a:lnTo>
                  <a:lnTo>
                    <a:pt x="28" y="4"/>
                  </a:lnTo>
                  <a:lnTo>
                    <a:pt x="32" y="2"/>
                  </a:lnTo>
                  <a:lnTo>
                    <a:pt x="32" y="0"/>
                  </a:lnTo>
                  <a:lnTo>
                    <a:pt x="33" y="0"/>
                  </a:lnTo>
                  <a:lnTo>
                    <a:pt x="32" y="4"/>
                  </a:lnTo>
                  <a:lnTo>
                    <a:pt x="33" y="5"/>
                  </a:lnTo>
                  <a:lnTo>
                    <a:pt x="35" y="4"/>
                  </a:lnTo>
                  <a:lnTo>
                    <a:pt x="33" y="7"/>
                  </a:lnTo>
                  <a:lnTo>
                    <a:pt x="37" y="7"/>
                  </a:lnTo>
                  <a:lnTo>
                    <a:pt x="37" y="5"/>
                  </a:lnTo>
                  <a:lnTo>
                    <a:pt x="39" y="4"/>
                  </a:lnTo>
                  <a:lnTo>
                    <a:pt x="39" y="7"/>
                  </a:lnTo>
                  <a:lnTo>
                    <a:pt x="40" y="9"/>
                  </a:lnTo>
                  <a:lnTo>
                    <a:pt x="42" y="7"/>
                  </a:lnTo>
                  <a:lnTo>
                    <a:pt x="42" y="9"/>
                  </a:lnTo>
                  <a:lnTo>
                    <a:pt x="42" y="14"/>
                  </a:lnTo>
                  <a:lnTo>
                    <a:pt x="44" y="14"/>
                  </a:lnTo>
                  <a:lnTo>
                    <a:pt x="46" y="14"/>
                  </a:lnTo>
                  <a:lnTo>
                    <a:pt x="47" y="14"/>
                  </a:lnTo>
                  <a:lnTo>
                    <a:pt x="46" y="19"/>
                  </a:lnTo>
                  <a:lnTo>
                    <a:pt x="49" y="21"/>
                  </a:lnTo>
                  <a:lnTo>
                    <a:pt x="49" y="26"/>
                  </a:lnTo>
                  <a:lnTo>
                    <a:pt x="52" y="31"/>
                  </a:lnTo>
                  <a:lnTo>
                    <a:pt x="51" y="32"/>
                  </a:lnTo>
                  <a:lnTo>
                    <a:pt x="49" y="38"/>
                  </a:lnTo>
                  <a:lnTo>
                    <a:pt x="46" y="39"/>
                  </a:lnTo>
                  <a:lnTo>
                    <a:pt x="42" y="39"/>
                  </a:lnTo>
                  <a:lnTo>
                    <a:pt x="37" y="36"/>
                  </a:lnTo>
                  <a:lnTo>
                    <a:pt x="35" y="32"/>
                  </a:lnTo>
                  <a:lnTo>
                    <a:pt x="21" y="22"/>
                  </a:lnTo>
                  <a:lnTo>
                    <a:pt x="19" y="21"/>
                  </a:lnTo>
                  <a:lnTo>
                    <a:pt x="13" y="19"/>
                  </a:lnTo>
                  <a:lnTo>
                    <a:pt x="9" y="21"/>
                  </a:lnTo>
                  <a:lnTo>
                    <a:pt x="7" y="21"/>
                  </a:lnTo>
                  <a:lnTo>
                    <a:pt x="6" y="21"/>
                  </a:lnTo>
                  <a:lnTo>
                    <a:pt x="2" y="21"/>
                  </a:lnTo>
                  <a:lnTo>
                    <a:pt x="4" y="14"/>
                  </a:lnTo>
                  <a:lnTo>
                    <a:pt x="0" y="7"/>
                  </a:lnTo>
                  <a:close/>
                </a:path>
              </a:pathLst>
            </a:custGeom>
            <a:noFill/>
            <a:ln w="3175">
              <a:solidFill>
                <a:srgbClr val="7670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254" name="Picture 1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29" y="2601"/>
              <a:ext cx="44" cy="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1" name="Freeform 111"/>
            <p:cNvSpPr>
              <a:spLocks/>
            </p:cNvSpPr>
            <p:nvPr/>
          </p:nvSpPr>
          <p:spPr bwMode="auto">
            <a:xfrm>
              <a:off x="5429" y="2601"/>
              <a:ext cx="44" cy="37"/>
            </a:xfrm>
            <a:custGeom>
              <a:avLst/>
              <a:gdLst>
                <a:gd name="T0" fmla="+- 0 5429 5429"/>
                <a:gd name="T1" fmla="*/ T0 w 44"/>
                <a:gd name="T2" fmla="+- 0 2628 2601"/>
                <a:gd name="T3" fmla="*/ 2628 h 37"/>
                <a:gd name="T4" fmla="+- 0 5431 5429"/>
                <a:gd name="T5" fmla="*/ T4 w 44"/>
                <a:gd name="T6" fmla="+- 0 2622 2601"/>
                <a:gd name="T7" fmla="*/ 2622 h 37"/>
                <a:gd name="T8" fmla="+- 0 5429 5429"/>
                <a:gd name="T9" fmla="*/ T8 w 44"/>
                <a:gd name="T10" fmla="+- 0 2619 2601"/>
                <a:gd name="T11" fmla="*/ 2619 h 37"/>
                <a:gd name="T12" fmla="+- 0 5433 5429"/>
                <a:gd name="T13" fmla="*/ T12 w 44"/>
                <a:gd name="T14" fmla="+- 0 2617 2601"/>
                <a:gd name="T15" fmla="*/ 2617 h 37"/>
                <a:gd name="T16" fmla="+- 0 5439 5429"/>
                <a:gd name="T17" fmla="*/ T16 w 44"/>
                <a:gd name="T18" fmla="+- 0 2617 2601"/>
                <a:gd name="T19" fmla="*/ 2617 h 37"/>
                <a:gd name="T20" fmla="+- 0 5438 5429"/>
                <a:gd name="T21" fmla="*/ T20 w 44"/>
                <a:gd name="T22" fmla="+- 0 2614 2601"/>
                <a:gd name="T23" fmla="*/ 2614 h 37"/>
                <a:gd name="T24" fmla="+- 0 5438 5429"/>
                <a:gd name="T25" fmla="*/ T24 w 44"/>
                <a:gd name="T26" fmla="+- 0 2610 2601"/>
                <a:gd name="T27" fmla="*/ 2610 h 37"/>
                <a:gd name="T28" fmla="+- 0 5446 5429"/>
                <a:gd name="T29" fmla="*/ T28 w 44"/>
                <a:gd name="T30" fmla="+- 0 2605 2601"/>
                <a:gd name="T31" fmla="*/ 2605 h 37"/>
                <a:gd name="T32" fmla="+- 0 5446 5429"/>
                <a:gd name="T33" fmla="*/ T32 w 44"/>
                <a:gd name="T34" fmla="+- 0 2607 2601"/>
                <a:gd name="T35" fmla="*/ 2607 h 37"/>
                <a:gd name="T36" fmla="+- 0 5450 5429"/>
                <a:gd name="T37" fmla="*/ T36 w 44"/>
                <a:gd name="T38" fmla="+- 0 2603 2601"/>
                <a:gd name="T39" fmla="*/ 2603 h 37"/>
                <a:gd name="T40" fmla="+- 0 5453 5429"/>
                <a:gd name="T41" fmla="*/ T40 w 44"/>
                <a:gd name="T42" fmla="+- 0 2603 2601"/>
                <a:gd name="T43" fmla="*/ 2603 h 37"/>
                <a:gd name="T44" fmla="+- 0 5460 5429"/>
                <a:gd name="T45" fmla="*/ T44 w 44"/>
                <a:gd name="T46" fmla="+- 0 2601 2601"/>
                <a:gd name="T47" fmla="*/ 2601 h 37"/>
                <a:gd name="T48" fmla="+- 0 5460 5429"/>
                <a:gd name="T49" fmla="*/ T48 w 44"/>
                <a:gd name="T50" fmla="+- 0 2603 2601"/>
                <a:gd name="T51" fmla="*/ 2603 h 37"/>
                <a:gd name="T52" fmla="+- 0 5462 5429"/>
                <a:gd name="T53" fmla="*/ T52 w 44"/>
                <a:gd name="T54" fmla="+- 0 2601 2601"/>
                <a:gd name="T55" fmla="*/ 2601 h 37"/>
                <a:gd name="T56" fmla="+- 0 5465 5429"/>
                <a:gd name="T57" fmla="*/ T56 w 44"/>
                <a:gd name="T58" fmla="+- 0 2601 2601"/>
                <a:gd name="T59" fmla="*/ 2601 h 37"/>
                <a:gd name="T60" fmla="+- 0 5465 5429"/>
                <a:gd name="T61" fmla="*/ T60 w 44"/>
                <a:gd name="T62" fmla="+- 0 2605 2601"/>
                <a:gd name="T63" fmla="*/ 2605 h 37"/>
                <a:gd name="T64" fmla="+- 0 5469 5429"/>
                <a:gd name="T65" fmla="*/ T64 w 44"/>
                <a:gd name="T66" fmla="+- 0 2603 2601"/>
                <a:gd name="T67" fmla="*/ 2603 h 37"/>
                <a:gd name="T68" fmla="+- 0 5472 5429"/>
                <a:gd name="T69" fmla="*/ T68 w 44"/>
                <a:gd name="T70" fmla="+- 0 2607 2601"/>
                <a:gd name="T71" fmla="*/ 2607 h 37"/>
                <a:gd name="T72" fmla="+- 0 5469 5429"/>
                <a:gd name="T73" fmla="*/ T72 w 44"/>
                <a:gd name="T74" fmla="+- 0 2608 2601"/>
                <a:gd name="T75" fmla="*/ 2608 h 37"/>
                <a:gd name="T76" fmla="+- 0 5469 5429"/>
                <a:gd name="T77" fmla="*/ T76 w 44"/>
                <a:gd name="T78" fmla="+- 0 2610 2601"/>
                <a:gd name="T79" fmla="*/ 2610 h 37"/>
                <a:gd name="T80" fmla="+- 0 5471 5429"/>
                <a:gd name="T81" fmla="*/ T80 w 44"/>
                <a:gd name="T82" fmla="+- 0 2614 2601"/>
                <a:gd name="T83" fmla="*/ 2614 h 37"/>
                <a:gd name="T84" fmla="+- 0 5471 5429"/>
                <a:gd name="T85" fmla="*/ T84 w 44"/>
                <a:gd name="T86" fmla="+- 0 2615 2601"/>
                <a:gd name="T87" fmla="*/ 2615 h 37"/>
                <a:gd name="T88" fmla="+- 0 5469 5429"/>
                <a:gd name="T89" fmla="*/ T88 w 44"/>
                <a:gd name="T90" fmla="+- 0 2615 2601"/>
                <a:gd name="T91" fmla="*/ 2615 h 37"/>
                <a:gd name="T92" fmla="+- 0 5467 5429"/>
                <a:gd name="T93" fmla="*/ T92 w 44"/>
                <a:gd name="T94" fmla="+- 0 2619 2601"/>
                <a:gd name="T95" fmla="*/ 2619 h 37"/>
                <a:gd name="T96" fmla="+- 0 5462 5429"/>
                <a:gd name="T97" fmla="*/ T96 w 44"/>
                <a:gd name="T98" fmla="+- 0 2621 2601"/>
                <a:gd name="T99" fmla="*/ 2621 h 37"/>
                <a:gd name="T100" fmla="+- 0 5453 5429"/>
                <a:gd name="T101" fmla="*/ T100 w 44"/>
                <a:gd name="T102" fmla="+- 0 2629 2601"/>
                <a:gd name="T103" fmla="*/ 2629 h 37"/>
                <a:gd name="T104" fmla="+- 0 5452 5429"/>
                <a:gd name="T105" fmla="*/ T104 w 44"/>
                <a:gd name="T106" fmla="+- 0 2628 2601"/>
                <a:gd name="T107" fmla="*/ 2628 h 37"/>
                <a:gd name="T108" fmla="+- 0 5448 5429"/>
                <a:gd name="T109" fmla="*/ T108 w 44"/>
                <a:gd name="T110" fmla="+- 0 2631 2601"/>
                <a:gd name="T111" fmla="*/ 2631 h 37"/>
                <a:gd name="T112" fmla="+- 0 5446 5429"/>
                <a:gd name="T113" fmla="*/ T112 w 44"/>
                <a:gd name="T114" fmla="+- 0 2638 2601"/>
                <a:gd name="T115" fmla="*/ 2638 h 37"/>
                <a:gd name="T116" fmla="+- 0 5443 5429"/>
                <a:gd name="T117" fmla="*/ T116 w 44"/>
                <a:gd name="T118" fmla="+- 0 2638 2601"/>
                <a:gd name="T119" fmla="*/ 2638 h 37"/>
                <a:gd name="T120" fmla="+- 0 5443 5429"/>
                <a:gd name="T121" fmla="*/ T120 w 44"/>
                <a:gd name="T122" fmla="+- 0 2635 2601"/>
                <a:gd name="T123" fmla="*/ 2635 h 37"/>
                <a:gd name="T124" fmla="+- 0 5439 5429"/>
                <a:gd name="T125" fmla="*/ T124 w 44"/>
                <a:gd name="T126" fmla="+- 0 2633 2601"/>
                <a:gd name="T127" fmla="*/ 2633 h 37"/>
                <a:gd name="T128" fmla="+- 0 5434 5429"/>
                <a:gd name="T129" fmla="*/ T128 w 44"/>
                <a:gd name="T130" fmla="+- 0 2631 2601"/>
                <a:gd name="T131" fmla="*/ 2631 h 37"/>
                <a:gd name="T132" fmla="+- 0 5431 5429"/>
                <a:gd name="T133" fmla="*/ T132 w 44"/>
                <a:gd name="T134" fmla="+- 0 2633 2601"/>
                <a:gd name="T135" fmla="*/ 2633 h 37"/>
                <a:gd name="T136" fmla="+- 0 5429 5429"/>
                <a:gd name="T137" fmla="*/ T136 w 44"/>
                <a:gd name="T138" fmla="+- 0 2629 2601"/>
                <a:gd name="T139" fmla="*/ 2629 h 37"/>
                <a:gd name="T140" fmla="+- 0 5429 5429"/>
                <a:gd name="T141" fmla="*/ T140 w 44"/>
                <a:gd name="T142" fmla="+- 0 2628 2601"/>
                <a:gd name="T143" fmla="*/ 2628 h 3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44" h="37">
                  <a:moveTo>
                    <a:pt x="0" y="27"/>
                  </a:moveTo>
                  <a:lnTo>
                    <a:pt x="2" y="21"/>
                  </a:lnTo>
                  <a:lnTo>
                    <a:pt x="0" y="18"/>
                  </a:lnTo>
                  <a:lnTo>
                    <a:pt x="4" y="16"/>
                  </a:lnTo>
                  <a:lnTo>
                    <a:pt x="10" y="16"/>
                  </a:lnTo>
                  <a:lnTo>
                    <a:pt x="9" y="13"/>
                  </a:lnTo>
                  <a:lnTo>
                    <a:pt x="9" y="9"/>
                  </a:lnTo>
                  <a:lnTo>
                    <a:pt x="17" y="4"/>
                  </a:lnTo>
                  <a:lnTo>
                    <a:pt x="17" y="6"/>
                  </a:lnTo>
                  <a:lnTo>
                    <a:pt x="21" y="2"/>
                  </a:lnTo>
                  <a:lnTo>
                    <a:pt x="24" y="2"/>
                  </a:lnTo>
                  <a:lnTo>
                    <a:pt x="31" y="0"/>
                  </a:lnTo>
                  <a:lnTo>
                    <a:pt x="31" y="2"/>
                  </a:lnTo>
                  <a:lnTo>
                    <a:pt x="33" y="0"/>
                  </a:lnTo>
                  <a:lnTo>
                    <a:pt x="36" y="0"/>
                  </a:lnTo>
                  <a:lnTo>
                    <a:pt x="36" y="4"/>
                  </a:lnTo>
                  <a:lnTo>
                    <a:pt x="40" y="2"/>
                  </a:lnTo>
                  <a:lnTo>
                    <a:pt x="43" y="6"/>
                  </a:lnTo>
                  <a:lnTo>
                    <a:pt x="40" y="7"/>
                  </a:lnTo>
                  <a:lnTo>
                    <a:pt x="40" y="9"/>
                  </a:lnTo>
                  <a:lnTo>
                    <a:pt x="42" y="13"/>
                  </a:lnTo>
                  <a:lnTo>
                    <a:pt x="42" y="14"/>
                  </a:lnTo>
                  <a:lnTo>
                    <a:pt x="40" y="14"/>
                  </a:lnTo>
                  <a:lnTo>
                    <a:pt x="38" y="18"/>
                  </a:lnTo>
                  <a:lnTo>
                    <a:pt x="33" y="20"/>
                  </a:lnTo>
                  <a:lnTo>
                    <a:pt x="24" y="28"/>
                  </a:lnTo>
                  <a:lnTo>
                    <a:pt x="23" y="27"/>
                  </a:lnTo>
                  <a:lnTo>
                    <a:pt x="19" y="30"/>
                  </a:lnTo>
                  <a:lnTo>
                    <a:pt x="17" y="37"/>
                  </a:lnTo>
                  <a:lnTo>
                    <a:pt x="14" y="37"/>
                  </a:lnTo>
                  <a:lnTo>
                    <a:pt x="14" y="34"/>
                  </a:lnTo>
                  <a:lnTo>
                    <a:pt x="10" y="32"/>
                  </a:lnTo>
                  <a:lnTo>
                    <a:pt x="5" y="30"/>
                  </a:lnTo>
                  <a:lnTo>
                    <a:pt x="2" y="32"/>
                  </a:lnTo>
                  <a:lnTo>
                    <a:pt x="0" y="28"/>
                  </a:lnTo>
                  <a:lnTo>
                    <a:pt x="0" y="27"/>
                  </a:lnTo>
                  <a:close/>
                </a:path>
              </a:pathLst>
            </a:custGeom>
            <a:noFill/>
            <a:ln w="3175">
              <a:solidFill>
                <a:srgbClr val="7670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256" name="Picture 11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42" y="2648"/>
              <a:ext cx="18"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3" name="Freeform 113"/>
            <p:cNvSpPr>
              <a:spLocks/>
            </p:cNvSpPr>
            <p:nvPr/>
          </p:nvSpPr>
          <p:spPr bwMode="auto">
            <a:xfrm>
              <a:off x="5442" y="2648"/>
              <a:ext cx="18" cy="16"/>
            </a:xfrm>
            <a:custGeom>
              <a:avLst/>
              <a:gdLst>
                <a:gd name="T0" fmla="+- 0 5444 5442"/>
                <a:gd name="T1" fmla="*/ T0 w 18"/>
                <a:gd name="T2" fmla="+- 0 2652 2649"/>
                <a:gd name="T3" fmla="*/ 2652 h 16"/>
                <a:gd name="T4" fmla="+- 0 5442 5442"/>
                <a:gd name="T5" fmla="*/ T4 w 18"/>
                <a:gd name="T6" fmla="+- 0 2664 2649"/>
                <a:gd name="T7" fmla="*/ 2664 h 16"/>
                <a:gd name="T8" fmla="+- 0 5445 5442"/>
                <a:gd name="T9" fmla="*/ T8 w 18"/>
                <a:gd name="T10" fmla="+- 0 2661 2649"/>
                <a:gd name="T11" fmla="*/ 2661 h 16"/>
                <a:gd name="T12" fmla="+- 0 5450 5442"/>
                <a:gd name="T13" fmla="*/ T12 w 18"/>
                <a:gd name="T14" fmla="+- 0 2659 2649"/>
                <a:gd name="T15" fmla="*/ 2659 h 16"/>
                <a:gd name="T16" fmla="+- 0 5455 5442"/>
                <a:gd name="T17" fmla="*/ T16 w 18"/>
                <a:gd name="T18" fmla="+- 0 2664 2649"/>
                <a:gd name="T19" fmla="*/ 2664 h 16"/>
                <a:gd name="T20" fmla="+- 0 5459 5442"/>
                <a:gd name="T21" fmla="*/ T20 w 18"/>
                <a:gd name="T22" fmla="+- 0 2664 2649"/>
                <a:gd name="T23" fmla="*/ 2664 h 16"/>
                <a:gd name="T24" fmla="+- 0 5459 5442"/>
                <a:gd name="T25" fmla="*/ T24 w 18"/>
                <a:gd name="T26" fmla="+- 0 2661 2649"/>
                <a:gd name="T27" fmla="*/ 2661 h 16"/>
                <a:gd name="T28" fmla="+- 0 5456 5442"/>
                <a:gd name="T29" fmla="*/ T28 w 18"/>
                <a:gd name="T30" fmla="+- 0 2661 2649"/>
                <a:gd name="T31" fmla="*/ 2661 h 16"/>
                <a:gd name="T32" fmla="+- 0 5453 5442"/>
                <a:gd name="T33" fmla="*/ T32 w 18"/>
                <a:gd name="T34" fmla="+- 0 2657 2649"/>
                <a:gd name="T35" fmla="*/ 2657 h 16"/>
                <a:gd name="T36" fmla="+- 0 5452 5442"/>
                <a:gd name="T37" fmla="*/ T36 w 18"/>
                <a:gd name="T38" fmla="+- 0 2654 2649"/>
                <a:gd name="T39" fmla="*/ 2654 h 16"/>
                <a:gd name="T40" fmla="+- 0 5450 5442"/>
                <a:gd name="T41" fmla="*/ T40 w 18"/>
                <a:gd name="T42" fmla="+- 0 2652 2649"/>
                <a:gd name="T43" fmla="*/ 2652 h 16"/>
                <a:gd name="T44" fmla="+- 0 5448 5442"/>
                <a:gd name="T45" fmla="*/ T44 w 18"/>
                <a:gd name="T46" fmla="+- 0 2649 2649"/>
                <a:gd name="T47" fmla="*/ 2649 h 16"/>
                <a:gd name="T48" fmla="+- 0 5447 5442"/>
                <a:gd name="T49" fmla="*/ T48 w 18"/>
                <a:gd name="T50" fmla="+- 0 2654 2649"/>
                <a:gd name="T51" fmla="*/ 2654 h 16"/>
                <a:gd name="T52" fmla="+- 0 5445 5442"/>
                <a:gd name="T53" fmla="*/ T52 w 18"/>
                <a:gd name="T54" fmla="+- 0 2652 2649"/>
                <a:gd name="T55" fmla="*/ 2652 h 16"/>
                <a:gd name="T56" fmla="+- 0 5444 5442"/>
                <a:gd name="T57" fmla="*/ T56 w 18"/>
                <a:gd name="T58" fmla="+- 0 2652 2649"/>
                <a:gd name="T59" fmla="*/ 2652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8" h="16">
                  <a:moveTo>
                    <a:pt x="2" y="3"/>
                  </a:moveTo>
                  <a:lnTo>
                    <a:pt x="0" y="15"/>
                  </a:lnTo>
                  <a:lnTo>
                    <a:pt x="3" y="12"/>
                  </a:lnTo>
                  <a:lnTo>
                    <a:pt x="8" y="10"/>
                  </a:lnTo>
                  <a:lnTo>
                    <a:pt x="13" y="15"/>
                  </a:lnTo>
                  <a:lnTo>
                    <a:pt x="17" y="15"/>
                  </a:lnTo>
                  <a:lnTo>
                    <a:pt x="17" y="12"/>
                  </a:lnTo>
                  <a:lnTo>
                    <a:pt x="14" y="12"/>
                  </a:lnTo>
                  <a:lnTo>
                    <a:pt x="11" y="8"/>
                  </a:lnTo>
                  <a:lnTo>
                    <a:pt x="10" y="5"/>
                  </a:lnTo>
                  <a:lnTo>
                    <a:pt x="8" y="3"/>
                  </a:lnTo>
                  <a:lnTo>
                    <a:pt x="6" y="0"/>
                  </a:lnTo>
                  <a:lnTo>
                    <a:pt x="5" y="5"/>
                  </a:lnTo>
                  <a:lnTo>
                    <a:pt x="3" y="3"/>
                  </a:lnTo>
                  <a:lnTo>
                    <a:pt x="2" y="3"/>
                  </a:lnTo>
                  <a:close/>
                </a:path>
              </a:pathLst>
            </a:custGeom>
            <a:noFill/>
            <a:ln w="3175">
              <a:solidFill>
                <a:srgbClr val="7670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258" name="Picture 11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307" y="1519"/>
              <a:ext cx="2983" cy="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9" name="Picture 11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158" y="2019"/>
              <a:ext cx="337"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5" name="Freeform 116"/>
            <p:cNvSpPr>
              <a:spLocks/>
            </p:cNvSpPr>
            <p:nvPr/>
          </p:nvSpPr>
          <p:spPr bwMode="auto">
            <a:xfrm>
              <a:off x="6670" y="564"/>
              <a:ext cx="37" cy="48"/>
            </a:xfrm>
            <a:custGeom>
              <a:avLst/>
              <a:gdLst>
                <a:gd name="T0" fmla="+- 0 6676 6671"/>
                <a:gd name="T1" fmla="*/ T0 w 37"/>
                <a:gd name="T2" fmla="+- 0 564 564"/>
                <a:gd name="T3" fmla="*/ 564 h 48"/>
                <a:gd name="T4" fmla="+- 0 6671 6671"/>
                <a:gd name="T5" fmla="*/ T4 w 37"/>
                <a:gd name="T6" fmla="+- 0 564 564"/>
                <a:gd name="T7" fmla="*/ 564 h 48"/>
                <a:gd name="T8" fmla="+- 0 6672 6671"/>
                <a:gd name="T9" fmla="*/ T8 w 37"/>
                <a:gd name="T10" fmla="+- 0 568 564"/>
                <a:gd name="T11" fmla="*/ 568 h 48"/>
                <a:gd name="T12" fmla="+- 0 6678 6671"/>
                <a:gd name="T13" fmla="*/ T12 w 37"/>
                <a:gd name="T14" fmla="+- 0 575 564"/>
                <a:gd name="T15" fmla="*/ 575 h 48"/>
                <a:gd name="T16" fmla="+- 0 6672 6671"/>
                <a:gd name="T17" fmla="*/ T16 w 37"/>
                <a:gd name="T18" fmla="+- 0 586 564"/>
                <a:gd name="T19" fmla="*/ 586 h 48"/>
                <a:gd name="T20" fmla="+- 0 6676 6671"/>
                <a:gd name="T21" fmla="*/ T20 w 37"/>
                <a:gd name="T22" fmla="+- 0 586 564"/>
                <a:gd name="T23" fmla="*/ 586 h 48"/>
                <a:gd name="T24" fmla="+- 0 6681 6671"/>
                <a:gd name="T25" fmla="*/ T24 w 37"/>
                <a:gd name="T26" fmla="+- 0 578 564"/>
                <a:gd name="T27" fmla="*/ 578 h 48"/>
                <a:gd name="T28" fmla="+- 0 6683 6671"/>
                <a:gd name="T29" fmla="*/ T28 w 37"/>
                <a:gd name="T30" fmla="+- 0 580 564"/>
                <a:gd name="T31" fmla="*/ 580 h 48"/>
                <a:gd name="T32" fmla="+- 0 6681 6671"/>
                <a:gd name="T33" fmla="*/ T32 w 37"/>
                <a:gd name="T34" fmla="+- 0 589 564"/>
                <a:gd name="T35" fmla="*/ 589 h 48"/>
                <a:gd name="T36" fmla="+- 0 6683 6671"/>
                <a:gd name="T37" fmla="*/ T36 w 37"/>
                <a:gd name="T38" fmla="+- 0 587 564"/>
                <a:gd name="T39" fmla="*/ 587 h 48"/>
                <a:gd name="T40" fmla="+- 0 6685 6671"/>
                <a:gd name="T41" fmla="*/ T40 w 37"/>
                <a:gd name="T42" fmla="+- 0 584 564"/>
                <a:gd name="T43" fmla="*/ 584 h 48"/>
                <a:gd name="T44" fmla="+- 0 6685 6671"/>
                <a:gd name="T45" fmla="*/ T44 w 37"/>
                <a:gd name="T46" fmla="+- 0 578 564"/>
                <a:gd name="T47" fmla="*/ 578 h 48"/>
                <a:gd name="T48" fmla="+- 0 6687 6671"/>
                <a:gd name="T49" fmla="*/ T48 w 37"/>
                <a:gd name="T50" fmla="+- 0 580 564"/>
                <a:gd name="T51" fmla="*/ 580 h 48"/>
                <a:gd name="T52" fmla="+- 0 6688 6671"/>
                <a:gd name="T53" fmla="*/ T52 w 37"/>
                <a:gd name="T54" fmla="+- 0 580 564"/>
                <a:gd name="T55" fmla="*/ 580 h 48"/>
                <a:gd name="T56" fmla="+- 0 6692 6671"/>
                <a:gd name="T57" fmla="*/ T56 w 37"/>
                <a:gd name="T58" fmla="+- 0 584 564"/>
                <a:gd name="T59" fmla="*/ 584 h 48"/>
                <a:gd name="T60" fmla="+- 0 6692 6671"/>
                <a:gd name="T61" fmla="*/ T60 w 37"/>
                <a:gd name="T62" fmla="+- 0 586 564"/>
                <a:gd name="T63" fmla="*/ 586 h 48"/>
                <a:gd name="T64" fmla="+- 0 6694 6671"/>
                <a:gd name="T65" fmla="*/ T64 w 37"/>
                <a:gd name="T66" fmla="+- 0 586 564"/>
                <a:gd name="T67" fmla="*/ 586 h 48"/>
                <a:gd name="T68" fmla="+- 0 6695 6671"/>
                <a:gd name="T69" fmla="*/ T68 w 37"/>
                <a:gd name="T70" fmla="+- 0 589 564"/>
                <a:gd name="T71" fmla="*/ 589 h 48"/>
                <a:gd name="T72" fmla="+- 0 6695 6671"/>
                <a:gd name="T73" fmla="*/ T72 w 37"/>
                <a:gd name="T74" fmla="+- 0 591 564"/>
                <a:gd name="T75" fmla="*/ 591 h 48"/>
                <a:gd name="T76" fmla="+- 0 6694 6671"/>
                <a:gd name="T77" fmla="*/ T76 w 37"/>
                <a:gd name="T78" fmla="+- 0 596 564"/>
                <a:gd name="T79" fmla="*/ 596 h 48"/>
                <a:gd name="T80" fmla="+- 0 6692 6671"/>
                <a:gd name="T81" fmla="*/ T80 w 37"/>
                <a:gd name="T82" fmla="+- 0 593 564"/>
                <a:gd name="T83" fmla="*/ 593 h 48"/>
                <a:gd name="T84" fmla="+- 0 6690 6671"/>
                <a:gd name="T85" fmla="*/ T84 w 37"/>
                <a:gd name="T86" fmla="+- 0 594 564"/>
                <a:gd name="T87" fmla="*/ 594 h 48"/>
                <a:gd name="T88" fmla="+- 0 6690 6671"/>
                <a:gd name="T89" fmla="*/ T88 w 37"/>
                <a:gd name="T90" fmla="+- 0 598 564"/>
                <a:gd name="T91" fmla="*/ 598 h 48"/>
                <a:gd name="T92" fmla="+- 0 6687 6671"/>
                <a:gd name="T93" fmla="*/ T92 w 37"/>
                <a:gd name="T94" fmla="+- 0 598 564"/>
                <a:gd name="T95" fmla="*/ 598 h 48"/>
                <a:gd name="T96" fmla="+- 0 6688 6671"/>
                <a:gd name="T97" fmla="*/ T96 w 37"/>
                <a:gd name="T98" fmla="+- 0 594 564"/>
                <a:gd name="T99" fmla="*/ 594 h 48"/>
                <a:gd name="T100" fmla="+- 0 6688 6671"/>
                <a:gd name="T101" fmla="*/ T100 w 37"/>
                <a:gd name="T102" fmla="+- 0 591 564"/>
                <a:gd name="T103" fmla="*/ 591 h 48"/>
                <a:gd name="T104" fmla="+- 0 6685 6671"/>
                <a:gd name="T105" fmla="*/ T104 w 37"/>
                <a:gd name="T106" fmla="+- 0 589 564"/>
                <a:gd name="T107" fmla="*/ 589 h 48"/>
                <a:gd name="T108" fmla="+- 0 6683 6671"/>
                <a:gd name="T109" fmla="*/ T108 w 37"/>
                <a:gd name="T110" fmla="+- 0 593 564"/>
                <a:gd name="T111" fmla="*/ 593 h 48"/>
                <a:gd name="T112" fmla="+- 0 6685 6671"/>
                <a:gd name="T113" fmla="*/ T112 w 37"/>
                <a:gd name="T114" fmla="+- 0 598 564"/>
                <a:gd name="T115" fmla="*/ 598 h 48"/>
                <a:gd name="T116" fmla="+- 0 6687 6671"/>
                <a:gd name="T117" fmla="*/ T116 w 37"/>
                <a:gd name="T118" fmla="+- 0 600 564"/>
                <a:gd name="T119" fmla="*/ 600 h 48"/>
                <a:gd name="T120" fmla="+- 0 6687 6671"/>
                <a:gd name="T121" fmla="*/ T120 w 37"/>
                <a:gd name="T122" fmla="+- 0 603 564"/>
                <a:gd name="T123" fmla="*/ 603 h 48"/>
                <a:gd name="T124" fmla="+- 0 6685 6671"/>
                <a:gd name="T125" fmla="*/ T124 w 37"/>
                <a:gd name="T126" fmla="+- 0 605 564"/>
                <a:gd name="T127" fmla="*/ 605 h 48"/>
                <a:gd name="T128" fmla="+- 0 6679 6671"/>
                <a:gd name="T129" fmla="*/ T128 w 37"/>
                <a:gd name="T130" fmla="+- 0 607 564"/>
                <a:gd name="T131" fmla="*/ 607 h 48"/>
                <a:gd name="T132" fmla="+- 0 6681 6671"/>
                <a:gd name="T133" fmla="*/ T132 w 37"/>
                <a:gd name="T134" fmla="+- 0 612 564"/>
                <a:gd name="T135" fmla="*/ 612 h 48"/>
                <a:gd name="T136" fmla="+- 0 6685 6671"/>
                <a:gd name="T137" fmla="*/ T136 w 37"/>
                <a:gd name="T138" fmla="+- 0 610 564"/>
                <a:gd name="T139" fmla="*/ 610 h 48"/>
                <a:gd name="T140" fmla="+- 0 6687 6671"/>
                <a:gd name="T141" fmla="*/ T140 w 37"/>
                <a:gd name="T142" fmla="+- 0 607 564"/>
                <a:gd name="T143" fmla="*/ 607 h 48"/>
                <a:gd name="T144" fmla="+- 0 6687 6671"/>
                <a:gd name="T145" fmla="*/ T144 w 37"/>
                <a:gd name="T146" fmla="+- 0 610 564"/>
                <a:gd name="T147" fmla="*/ 610 h 48"/>
                <a:gd name="T148" fmla="+- 0 6690 6671"/>
                <a:gd name="T149" fmla="*/ T148 w 37"/>
                <a:gd name="T150" fmla="+- 0 607 564"/>
                <a:gd name="T151" fmla="*/ 607 h 48"/>
                <a:gd name="T152" fmla="+- 0 6694 6671"/>
                <a:gd name="T153" fmla="*/ T152 w 37"/>
                <a:gd name="T154" fmla="+- 0 605 564"/>
                <a:gd name="T155" fmla="*/ 605 h 48"/>
                <a:gd name="T156" fmla="+- 0 6697 6671"/>
                <a:gd name="T157" fmla="*/ T156 w 37"/>
                <a:gd name="T158" fmla="+- 0 607 564"/>
                <a:gd name="T159" fmla="*/ 607 h 48"/>
                <a:gd name="T160" fmla="+- 0 6704 6671"/>
                <a:gd name="T161" fmla="*/ T160 w 37"/>
                <a:gd name="T162" fmla="+- 0 603 564"/>
                <a:gd name="T163" fmla="*/ 603 h 48"/>
                <a:gd name="T164" fmla="+- 0 6706 6671"/>
                <a:gd name="T165" fmla="*/ T164 w 37"/>
                <a:gd name="T166" fmla="+- 0 600 564"/>
                <a:gd name="T167" fmla="*/ 600 h 48"/>
                <a:gd name="T168" fmla="+- 0 6708 6671"/>
                <a:gd name="T169" fmla="*/ T168 w 37"/>
                <a:gd name="T170" fmla="+- 0 598 564"/>
                <a:gd name="T171" fmla="*/ 598 h 48"/>
                <a:gd name="T172" fmla="+- 0 6701 6671"/>
                <a:gd name="T173" fmla="*/ T172 w 37"/>
                <a:gd name="T174" fmla="+- 0 591 564"/>
                <a:gd name="T175" fmla="*/ 591 h 48"/>
                <a:gd name="T176" fmla="+- 0 6692 6671"/>
                <a:gd name="T177" fmla="*/ T176 w 37"/>
                <a:gd name="T178" fmla="+- 0 580 564"/>
                <a:gd name="T179" fmla="*/ 580 h 48"/>
                <a:gd name="T180" fmla="+- 0 6690 6671"/>
                <a:gd name="T181" fmla="*/ T180 w 37"/>
                <a:gd name="T182" fmla="+- 0 578 564"/>
                <a:gd name="T183" fmla="*/ 578 h 48"/>
                <a:gd name="T184" fmla="+- 0 6683 6671"/>
                <a:gd name="T185" fmla="*/ T184 w 37"/>
                <a:gd name="T186" fmla="+- 0 577 564"/>
                <a:gd name="T187" fmla="*/ 577 h 48"/>
                <a:gd name="T188" fmla="+- 0 6679 6671"/>
                <a:gd name="T189" fmla="*/ T188 w 37"/>
                <a:gd name="T190" fmla="+- 0 571 564"/>
                <a:gd name="T191" fmla="*/ 571 h 48"/>
                <a:gd name="T192" fmla="+- 0 6676 6671"/>
                <a:gd name="T193" fmla="*/ T192 w 37"/>
                <a:gd name="T194" fmla="+- 0 564 564"/>
                <a:gd name="T195" fmla="*/ 564 h 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37" h="48">
                  <a:moveTo>
                    <a:pt x="5" y="0"/>
                  </a:moveTo>
                  <a:lnTo>
                    <a:pt x="0" y="0"/>
                  </a:lnTo>
                  <a:lnTo>
                    <a:pt x="1" y="4"/>
                  </a:lnTo>
                  <a:lnTo>
                    <a:pt x="7" y="11"/>
                  </a:lnTo>
                  <a:lnTo>
                    <a:pt x="1" y="22"/>
                  </a:lnTo>
                  <a:lnTo>
                    <a:pt x="5" y="22"/>
                  </a:lnTo>
                  <a:lnTo>
                    <a:pt x="10" y="14"/>
                  </a:lnTo>
                  <a:lnTo>
                    <a:pt x="12" y="16"/>
                  </a:lnTo>
                  <a:lnTo>
                    <a:pt x="10" y="25"/>
                  </a:lnTo>
                  <a:lnTo>
                    <a:pt x="12" y="23"/>
                  </a:lnTo>
                  <a:lnTo>
                    <a:pt x="14" y="20"/>
                  </a:lnTo>
                  <a:lnTo>
                    <a:pt x="14" y="14"/>
                  </a:lnTo>
                  <a:lnTo>
                    <a:pt x="16" y="16"/>
                  </a:lnTo>
                  <a:lnTo>
                    <a:pt x="17" y="16"/>
                  </a:lnTo>
                  <a:lnTo>
                    <a:pt x="21" y="20"/>
                  </a:lnTo>
                  <a:lnTo>
                    <a:pt x="21" y="22"/>
                  </a:lnTo>
                  <a:lnTo>
                    <a:pt x="23" y="22"/>
                  </a:lnTo>
                  <a:lnTo>
                    <a:pt x="24" y="25"/>
                  </a:lnTo>
                  <a:lnTo>
                    <a:pt x="24" y="27"/>
                  </a:lnTo>
                  <a:lnTo>
                    <a:pt x="23" y="32"/>
                  </a:lnTo>
                  <a:lnTo>
                    <a:pt x="21" y="29"/>
                  </a:lnTo>
                  <a:lnTo>
                    <a:pt x="19" y="30"/>
                  </a:lnTo>
                  <a:lnTo>
                    <a:pt x="19" y="34"/>
                  </a:lnTo>
                  <a:lnTo>
                    <a:pt x="16" y="34"/>
                  </a:lnTo>
                  <a:lnTo>
                    <a:pt x="17" y="30"/>
                  </a:lnTo>
                  <a:lnTo>
                    <a:pt x="17" y="27"/>
                  </a:lnTo>
                  <a:lnTo>
                    <a:pt x="14" y="25"/>
                  </a:lnTo>
                  <a:lnTo>
                    <a:pt x="12" y="29"/>
                  </a:lnTo>
                  <a:lnTo>
                    <a:pt x="14" y="34"/>
                  </a:lnTo>
                  <a:lnTo>
                    <a:pt x="16" y="36"/>
                  </a:lnTo>
                  <a:lnTo>
                    <a:pt x="16" y="39"/>
                  </a:lnTo>
                  <a:lnTo>
                    <a:pt x="14" y="41"/>
                  </a:lnTo>
                  <a:lnTo>
                    <a:pt x="8" y="43"/>
                  </a:lnTo>
                  <a:lnTo>
                    <a:pt x="10" y="48"/>
                  </a:lnTo>
                  <a:lnTo>
                    <a:pt x="14" y="46"/>
                  </a:lnTo>
                  <a:lnTo>
                    <a:pt x="16" y="43"/>
                  </a:lnTo>
                  <a:lnTo>
                    <a:pt x="16" y="46"/>
                  </a:lnTo>
                  <a:lnTo>
                    <a:pt x="19" y="43"/>
                  </a:lnTo>
                  <a:lnTo>
                    <a:pt x="23" y="41"/>
                  </a:lnTo>
                  <a:lnTo>
                    <a:pt x="26" y="43"/>
                  </a:lnTo>
                  <a:lnTo>
                    <a:pt x="33" y="39"/>
                  </a:lnTo>
                  <a:lnTo>
                    <a:pt x="35" y="36"/>
                  </a:lnTo>
                  <a:lnTo>
                    <a:pt x="37" y="34"/>
                  </a:lnTo>
                  <a:lnTo>
                    <a:pt x="30" y="27"/>
                  </a:lnTo>
                  <a:lnTo>
                    <a:pt x="21" y="16"/>
                  </a:lnTo>
                  <a:lnTo>
                    <a:pt x="19" y="14"/>
                  </a:lnTo>
                  <a:lnTo>
                    <a:pt x="12" y="13"/>
                  </a:lnTo>
                  <a:lnTo>
                    <a:pt x="8" y="7"/>
                  </a:lnTo>
                  <a:lnTo>
                    <a:pt x="5" y="0"/>
                  </a:lnTo>
                  <a:close/>
                </a:path>
              </a:pathLst>
            </a:custGeom>
            <a:solidFill>
              <a:srgbClr val="5B9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6191" name="Freeform 117"/>
            <p:cNvSpPr>
              <a:spLocks/>
            </p:cNvSpPr>
            <p:nvPr/>
          </p:nvSpPr>
          <p:spPr bwMode="auto">
            <a:xfrm>
              <a:off x="6670" y="564"/>
              <a:ext cx="37" cy="48"/>
            </a:xfrm>
            <a:custGeom>
              <a:avLst/>
              <a:gdLst>
                <a:gd name="T0" fmla="+- 0 6671 6671"/>
                <a:gd name="T1" fmla="*/ T0 w 37"/>
                <a:gd name="T2" fmla="+- 0 564 564"/>
                <a:gd name="T3" fmla="*/ 564 h 48"/>
                <a:gd name="T4" fmla="+- 0 6676 6671"/>
                <a:gd name="T5" fmla="*/ T4 w 37"/>
                <a:gd name="T6" fmla="+- 0 564 564"/>
                <a:gd name="T7" fmla="*/ 564 h 48"/>
                <a:gd name="T8" fmla="+- 0 6679 6671"/>
                <a:gd name="T9" fmla="*/ T8 w 37"/>
                <a:gd name="T10" fmla="+- 0 571 564"/>
                <a:gd name="T11" fmla="*/ 571 h 48"/>
                <a:gd name="T12" fmla="+- 0 6683 6671"/>
                <a:gd name="T13" fmla="*/ T12 w 37"/>
                <a:gd name="T14" fmla="+- 0 577 564"/>
                <a:gd name="T15" fmla="*/ 577 h 48"/>
                <a:gd name="T16" fmla="+- 0 6690 6671"/>
                <a:gd name="T17" fmla="*/ T16 w 37"/>
                <a:gd name="T18" fmla="+- 0 578 564"/>
                <a:gd name="T19" fmla="*/ 578 h 48"/>
                <a:gd name="T20" fmla="+- 0 6692 6671"/>
                <a:gd name="T21" fmla="*/ T20 w 37"/>
                <a:gd name="T22" fmla="+- 0 580 564"/>
                <a:gd name="T23" fmla="*/ 580 h 48"/>
                <a:gd name="T24" fmla="+- 0 6701 6671"/>
                <a:gd name="T25" fmla="*/ T24 w 37"/>
                <a:gd name="T26" fmla="+- 0 591 564"/>
                <a:gd name="T27" fmla="*/ 591 h 48"/>
                <a:gd name="T28" fmla="+- 0 6702 6671"/>
                <a:gd name="T29" fmla="*/ T28 w 37"/>
                <a:gd name="T30" fmla="+- 0 593 564"/>
                <a:gd name="T31" fmla="*/ 593 h 48"/>
                <a:gd name="T32" fmla="+- 0 6708 6671"/>
                <a:gd name="T33" fmla="*/ T32 w 37"/>
                <a:gd name="T34" fmla="+- 0 598 564"/>
                <a:gd name="T35" fmla="*/ 598 h 48"/>
                <a:gd name="T36" fmla="+- 0 6706 6671"/>
                <a:gd name="T37" fmla="*/ T36 w 37"/>
                <a:gd name="T38" fmla="+- 0 600 564"/>
                <a:gd name="T39" fmla="*/ 600 h 48"/>
                <a:gd name="T40" fmla="+- 0 6704 6671"/>
                <a:gd name="T41" fmla="*/ T40 w 37"/>
                <a:gd name="T42" fmla="+- 0 603 564"/>
                <a:gd name="T43" fmla="*/ 603 h 48"/>
                <a:gd name="T44" fmla="+- 0 6697 6671"/>
                <a:gd name="T45" fmla="*/ T44 w 37"/>
                <a:gd name="T46" fmla="+- 0 607 564"/>
                <a:gd name="T47" fmla="*/ 607 h 48"/>
                <a:gd name="T48" fmla="+- 0 6694 6671"/>
                <a:gd name="T49" fmla="*/ T48 w 37"/>
                <a:gd name="T50" fmla="+- 0 605 564"/>
                <a:gd name="T51" fmla="*/ 605 h 48"/>
                <a:gd name="T52" fmla="+- 0 6690 6671"/>
                <a:gd name="T53" fmla="*/ T52 w 37"/>
                <a:gd name="T54" fmla="+- 0 607 564"/>
                <a:gd name="T55" fmla="*/ 607 h 48"/>
                <a:gd name="T56" fmla="+- 0 6688 6671"/>
                <a:gd name="T57" fmla="*/ T56 w 37"/>
                <a:gd name="T58" fmla="+- 0 609 564"/>
                <a:gd name="T59" fmla="*/ 609 h 48"/>
                <a:gd name="T60" fmla="+- 0 6687 6671"/>
                <a:gd name="T61" fmla="*/ T60 w 37"/>
                <a:gd name="T62" fmla="+- 0 610 564"/>
                <a:gd name="T63" fmla="*/ 610 h 48"/>
                <a:gd name="T64" fmla="+- 0 6687 6671"/>
                <a:gd name="T65" fmla="*/ T64 w 37"/>
                <a:gd name="T66" fmla="+- 0 607 564"/>
                <a:gd name="T67" fmla="*/ 607 h 48"/>
                <a:gd name="T68" fmla="+- 0 6685 6671"/>
                <a:gd name="T69" fmla="*/ T68 w 37"/>
                <a:gd name="T70" fmla="+- 0 610 564"/>
                <a:gd name="T71" fmla="*/ 610 h 48"/>
                <a:gd name="T72" fmla="+- 0 6681 6671"/>
                <a:gd name="T73" fmla="*/ T72 w 37"/>
                <a:gd name="T74" fmla="+- 0 612 564"/>
                <a:gd name="T75" fmla="*/ 612 h 48"/>
                <a:gd name="T76" fmla="+- 0 6679 6671"/>
                <a:gd name="T77" fmla="*/ T76 w 37"/>
                <a:gd name="T78" fmla="+- 0 607 564"/>
                <a:gd name="T79" fmla="*/ 607 h 48"/>
                <a:gd name="T80" fmla="+- 0 6685 6671"/>
                <a:gd name="T81" fmla="*/ T80 w 37"/>
                <a:gd name="T82" fmla="+- 0 605 564"/>
                <a:gd name="T83" fmla="*/ 605 h 48"/>
                <a:gd name="T84" fmla="+- 0 6687 6671"/>
                <a:gd name="T85" fmla="*/ T84 w 37"/>
                <a:gd name="T86" fmla="+- 0 603 564"/>
                <a:gd name="T87" fmla="*/ 603 h 48"/>
                <a:gd name="T88" fmla="+- 0 6687 6671"/>
                <a:gd name="T89" fmla="*/ T88 w 37"/>
                <a:gd name="T90" fmla="+- 0 600 564"/>
                <a:gd name="T91" fmla="*/ 600 h 48"/>
                <a:gd name="T92" fmla="+- 0 6685 6671"/>
                <a:gd name="T93" fmla="*/ T92 w 37"/>
                <a:gd name="T94" fmla="+- 0 598 564"/>
                <a:gd name="T95" fmla="*/ 598 h 48"/>
                <a:gd name="T96" fmla="+- 0 6683 6671"/>
                <a:gd name="T97" fmla="*/ T96 w 37"/>
                <a:gd name="T98" fmla="+- 0 593 564"/>
                <a:gd name="T99" fmla="*/ 593 h 48"/>
                <a:gd name="T100" fmla="+- 0 6685 6671"/>
                <a:gd name="T101" fmla="*/ T100 w 37"/>
                <a:gd name="T102" fmla="+- 0 589 564"/>
                <a:gd name="T103" fmla="*/ 589 h 48"/>
                <a:gd name="T104" fmla="+- 0 6688 6671"/>
                <a:gd name="T105" fmla="*/ T104 w 37"/>
                <a:gd name="T106" fmla="+- 0 591 564"/>
                <a:gd name="T107" fmla="*/ 591 h 48"/>
                <a:gd name="T108" fmla="+- 0 6688 6671"/>
                <a:gd name="T109" fmla="*/ T108 w 37"/>
                <a:gd name="T110" fmla="+- 0 594 564"/>
                <a:gd name="T111" fmla="*/ 594 h 48"/>
                <a:gd name="T112" fmla="+- 0 6687 6671"/>
                <a:gd name="T113" fmla="*/ T112 w 37"/>
                <a:gd name="T114" fmla="+- 0 598 564"/>
                <a:gd name="T115" fmla="*/ 598 h 48"/>
                <a:gd name="T116" fmla="+- 0 6690 6671"/>
                <a:gd name="T117" fmla="*/ T116 w 37"/>
                <a:gd name="T118" fmla="+- 0 598 564"/>
                <a:gd name="T119" fmla="*/ 598 h 48"/>
                <a:gd name="T120" fmla="+- 0 6690 6671"/>
                <a:gd name="T121" fmla="*/ T120 w 37"/>
                <a:gd name="T122" fmla="+- 0 594 564"/>
                <a:gd name="T123" fmla="*/ 594 h 48"/>
                <a:gd name="T124" fmla="+- 0 6692 6671"/>
                <a:gd name="T125" fmla="*/ T124 w 37"/>
                <a:gd name="T126" fmla="+- 0 593 564"/>
                <a:gd name="T127" fmla="*/ 593 h 48"/>
                <a:gd name="T128" fmla="+- 0 6694 6671"/>
                <a:gd name="T129" fmla="*/ T128 w 37"/>
                <a:gd name="T130" fmla="+- 0 596 564"/>
                <a:gd name="T131" fmla="*/ 596 h 48"/>
                <a:gd name="T132" fmla="+- 0 6695 6671"/>
                <a:gd name="T133" fmla="*/ T132 w 37"/>
                <a:gd name="T134" fmla="+- 0 591 564"/>
                <a:gd name="T135" fmla="*/ 591 h 48"/>
                <a:gd name="T136" fmla="+- 0 6695 6671"/>
                <a:gd name="T137" fmla="*/ T136 w 37"/>
                <a:gd name="T138" fmla="+- 0 589 564"/>
                <a:gd name="T139" fmla="*/ 589 h 48"/>
                <a:gd name="T140" fmla="+- 0 6694 6671"/>
                <a:gd name="T141" fmla="*/ T140 w 37"/>
                <a:gd name="T142" fmla="+- 0 586 564"/>
                <a:gd name="T143" fmla="*/ 586 h 48"/>
                <a:gd name="T144" fmla="+- 0 6692 6671"/>
                <a:gd name="T145" fmla="*/ T144 w 37"/>
                <a:gd name="T146" fmla="+- 0 586 564"/>
                <a:gd name="T147" fmla="*/ 586 h 48"/>
                <a:gd name="T148" fmla="+- 0 6692 6671"/>
                <a:gd name="T149" fmla="*/ T148 w 37"/>
                <a:gd name="T150" fmla="+- 0 584 564"/>
                <a:gd name="T151" fmla="*/ 584 h 48"/>
                <a:gd name="T152" fmla="+- 0 6688 6671"/>
                <a:gd name="T153" fmla="*/ T152 w 37"/>
                <a:gd name="T154" fmla="+- 0 580 564"/>
                <a:gd name="T155" fmla="*/ 580 h 48"/>
                <a:gd name="T156" fmla="+- 0 6687 6671"/>
                <a:gd name="T157" fmla="*/ T156 w 37"/>
                <a:gd name="T158" fmla="+- 0 580 564"/>
                <a:gd name="T159" fmla="*/ 580 h 48"/>
                <a:gd name="T160" fmla="+- 0 6685 6671"/>
                <a:gd name="T161" fmla="*/ T160 w 37"/>
                <a:gd name="T162" fmla="+- 0 578 564"/>
                <a:gd name="T163" fmla="*/ 578 h 48"/>
                <a:gd name="T164" fmla="+- 0 6685 6671"/>
                <a:gd name="T165" fmla="*/ T164 w 37"/>
                <a:gd name="T166" fmla="+- 0 584 564"/>
                <a:gd name="T167" fmla="*/ 584 h 48"/>
                <a:gd name="T168" fmla="+- 0 6683 6671"/>
                <a:gd name="T169" fmla="*/ T168 w 37"/>
                <a:gd name="T170" fmla="+- 0 587 564"/>
                <a:gd name="T171" fmla="*/ 587 h 48"/>
                <a:gd name="T172" fmla="+- 0 6681 6671"/>
                <a:gd name="T173" fmla="*/ T172 w 37"/>
                <a:gd name="T174" fmla="+- 0 589 564"/>
                <a:gd name="T175" fmla="*/ 589 h 48"/>
                <a:gd name="T176" fmla="+- 0 6683 6671"/>
                <a:gd name="T177" fmla="*/ T176 w 37"/>
                <a:gd name="T178" fmla="+- 0 580 564"/>
                <a:gd name="T179" fmla="*/ 580 h 48"/>
                <a:gd name="T180" fmla="+- 0 6681 6671"/>
                <a:gd name="T181" fmla="*/ T180 w 37"/>
                <a:gd name="T182" fmla="+- 0 578 564"/>
                <a:gd name="T183" fmla="*/ 578 h 48"/>
                <a:gd name="T184" fmla="+- 0 6676 6671"/>
                <a:gd name="T185" fmla="*/ T184 w 37"/>
                <a:gd name="T186" fmla="+- 0 586 564"/>
                <a:gd name="T187" fmla="*/ 586 h 48"/>
                <a:gd name="T188" fmla="+- 0 6672 6671"/>
                <a:gd name="T189" fmla="*/ T188 w 37"/>
                <a:gd name="T190" fmla="+- 0 586 564"/>
                <a:gd name="T191" fmla="*/ 586 h 48"/>
                <a:gd name="T192" fmla="+- 0 6676 6671"/>
                <a:gd name="T193" fmla="*/ T192 w 37"/>
                <a:gd name="T194" fmla="+- 0 578 564"/>
                <a:gd name="T195" fmla="*/ 578 h 48"/>
                <a:gd name="T196" fmla="+- 0 6678 6671"/>
                <a:gd name="T197" fmla="*/ T196 w 37"/>
                <a:gd name="T198" fmla="+- 0 575 564"/>
                <a:gd name="T199" fmla="*/ 575 h 48"/>
                <a:gd name="T200" fmla="+- 0 6672 6671"/>
                <a:gd name="T201" fmla="*/ T200 w 37"/>
                <a:gd name="T202" fmla="+- 0 568 564"/>
                <a:gd name="T203" fmla="*/ 568 h 48"/>
                <a:gd name="T204" fmla="+- 0 6671 6671"/>
                <a:gd name="T205" fmla="*/ T204 w 37"/>
                <a:gd name="T206" fmla="+- 0 564 564"/>
                <a:gd name="T207" fmla="*/ 564 h 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37" h="48">
                  <a:moveTo>
                    <a:pt x="0" y="0"/>
                  </a:moveTo>
                  <a:lnTo>
                    <a:pt x="5" y="0"/>
                  </a:lnTo>
                  <a:lnTo>
                    <a:pt x="8" y="7"/>
                  </a:lnTo>
                  <a:lnTo>
                    <a:pt x="12" y="13"/>
                  </a:lnTo>
                  <a:lnTo>
                    <a:pt x="19" y="14"/>
                  </a:lnTo>
                  <a:lnTo>
                    <a:pt x="21" y="16"/>
                  </a:lnTo>
                  <a:lnTo>
                    <a:pt x="30" y="27"/>
                  </a:lnTo>
                  <a:lnTo>
                    <a:pt x="31" y="29"/>
                  </a:lnTo>
                  <a:lnTo>
                    <a:pt x="37" y="34"/>
                  </a:lnTo>
                  <a:lnTo>
                    <a:pt x="35" y="36"/>
                  </a:lnTo>
                  <a:lnTo>
                    <a:pt x="33" y="39"/>
                  </a:lnTo>
                  <a:lnTo>
                    <a:pt x="26" y="43"/>
                  </a:lnTo>
                  <a:lnTo>
                    <a:pt x="23" y="41"/>
                  </a:lnTo>
                  <a:lnTo>
                    <a:pt x="19" y="43"/>
                  </a:lnTo>
                  <a:lnTo>
                    <a:pt x="17" y="45"/>
                  </a:lnTo>
                  <a:lnTo>
                    <a:pt x="16" y="46"/>
                  </a:lnTo>
                  <a:lnTo>
                    <a:pt x="16" y="43"/>
                  </a:lnTo>
                  <a:lnTo>
                    <a:pt x="14" y="46"/>
                  </a:lnTo>
                  <a:lnTo>
                    <a:pt x="10" y="48"/>
                  </a:lnTo>
                  <a:lnTo>
                    <a:pt x="8" y="43"/>
                  </a:lnTo>
                  <a:lnTo>
                    <a:pt x="14" y="41"/>
                  </a:lnTo>
                  <a:lnTo>
                    <a:pt x="16" y="39"/>
                  </a:lnTo>
                  <a:lnTo>
                    <a:pt x="16" y="36"/>
                  </a:lnTo>
                  <a:lnTo>
                    <a:pt x="14" y="34"/>
                  </a:lnTo>
                  <a:lnTo>
                    <a:pt x="12" y="29"/>
                  </a:lnTo>
                  <a:lnTo>
                    <a:pt x="14" y="25"/>
                  </a:lnTo>
                  <a:lnTo>
                    <a:pt x="17" y="27"/>
                  </a:lnTo>
                  <a:lnTo>
                    <a:pt x="17" y="30"/>
                  </a:lnTo>
                  <a:lnTo>
                    <a:pt x="16" y="34"/>
                  </a:lnTo>
                  <a:lnTo>
                    <a:pt x="19" y="34"/>
                  </a:lnTo>
                  <a:lnTo>
                    <a:pt x="19" y="30"/>
                  </a:lnTo>
                  <a:lnTo>
                    <a:pt x="21" y="29"/>
                  </a:lnTo>
                  <a:lnTo>
                    <a:pt x="23" y="32"/>
                  </a:lnTo>
                  <a:lnTo>
                    <a:pt x="24" y="27"/>
                  </a:lnTo>
                  <a:lnTo>
                    <a:pt x="24" y="25"/>
                  </a:lnTo>
                  <a:lnTo>
                    <a:pt x="23" y="22"/>
                  </a:lnTo>
                  <a:lnTo>
                    <a:pt x="21" y="22"/>
                  </a:lnTo>
                  <a:lnTo>
                    <a:pt x="21" y="20"/>
                  </a:lnTo>
                  <a:lnTo>
                    <a:pt x="17" y="16"/>
                  </a:lnTo>
                  <a:lnTo>
                    <a:pt x="16" y="16"/>
                  </a:lnTo>
                  <a:lnTo>
                    <a:pt x="14" y="14"/>
                  </a:lnTo>
                  <a:lnTo>
                    <a:pt x="14" y="20"/>
                  </a:lnTo>
                  <a:lnTo>
                    <a:pt x="12" y="23"/>
                  </a:lnTo>
                  <a:lnTo>
                    <a:pt x="10" y="25"/>
                  </a:lnTo>
                  <a:lnTo>
                    <a:pt x="12" y="16"/>
                  </a:lnTo>
                  <a:lnTo>
                    <a:pt x="10" y="14"/>
                  </a:lnTo>
                  <a:lnTo>
                    <a:pt x="5" y="22"/>
                  </a:lnTo>
                  <a:lnTo>
                    <a:pt x="1" y="22"/>
                  </a:lnTo>
                  <a:lnTo>
                    <a:pt x="5" y="14"/>
                  </a:lnTo>
                  <a:lnTo>
                    <a:pt x="7" y="11"/>
                  </a:lnTo>
                  <a:lnTo>
                    <a:pt x="1" y="4"/>
                  </a:lnTo>
                  <a:lnTo>
                    <a:pt x="0" y="0"/>
                  </a:lnTo>
                  <a:close/>
                </a:path>
              </a:pathLst>
            </a:custGeom>
            <a:noFill/>
            <a:ln w="3175">
              <a:solidFill>
                <a:srgbClr val="76707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262" name="Picture 11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72" y="2876"/>
              <a:ext cx="235"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3" name="Picture 11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743" y="2782"/>
              <a:ext cx="479"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0" name="AutoShape 120"/>
            <p:cNvSpPr>
              <a:spLocks/>
            </p:cNvSpPr>
            <p:nvPr/>
          </p:nvSpPr>
          <p:spPr bwMode="auto">
            <a:xfrm>
              <a:off x="6776" y="3101"/>
              <a:ext cx="54" cy="47"/>
            </a:xfrm>
            <a:custGeom>
              <a:avLst/>
              <a:gdLst>
                <a:gd name="T0" fmla="+- 0 6786 6776"/>
                <a:gd name="T1" fmla="*/ T0 w 54"/>
                <a:gd name="T2" fmla="+- 0 3101 3101"/>
                <a:gd name="T3" fmla="*/ 3101 h 47"/>
                <a:gd name="T4" fmla="+- 0 6778 6776"/>
                <a:gd name="T5" fmla="*/ T4 w 54"/>
                <a:gd name="T6" fmla="+- 0 3102 3101"/>
                <a:gd name="T7" fmla="*/ 3102 h 47"/>
                <a:gd name="T8" fmla="+- 0 6776 6776"/>
                <a:gd name="T9" fmla="*/ T8 w 54"/>
                <a:gd name="T10" fmla="+- 0 3103 3101"/>
                <a:gd name="T11" fmla="*/ 3103 h 47"/>
                <a:gd name="T12" fmla="+- 0 6776 6776"/>
                <a:gd name="T13" fmla="*/ T12 w 54"/>
                <a:gd name="T14" fmla="+- 0 3104 3101"/>
                <a:gd name="T15" fmla="*/ 3104 h 47"/>
                <a:gd name="T16" fmla="+- 0 6777 6776"/>
                <a:gd name="T17" fmla="*/ T16 w 54"/>
                <a:gd name="T18" fmla="+- 0 3106 3101"/>
                <a:gd name="T19" fmla="*/ 3106 h 47"/>
                <a:gd name="T20" fmla="+- 0 6776 6776"/>
                <a:gd name="T21" fmla="*/ T20 w 54"/>
                <a:gd name="T22" fmla="+- 0 3108 3101"/>
                <a:gd name="T23" fmla="*/ 3108 h 47"/>
                <a:gd name="T24" fmla="+- 0 6779 6776"/>
                <a:gd name="T25" fmla="*/ T24 w 54"/>
                <a:gd name="T26" fmla="+- 0 3110 3101"/>
                <a:gd name="T27" fmla="*/ 3110 h 47"/>
                <a:gd name="T28" fmla="+- 0 6781 6776"/>
                <a:gd name="T29" fmla="*/ T28 w 54"/>
                <a:gd name="T30" fmla="+- 0 3111 3101"/>
                <a:gd name="T31" fmla="*/ 3111 h 47"/>
                <a:gd name="T32" fmla="+- 0 6784 6776"/>
                <a:gd name="T33" fmla="*/ T32 w 54"/>
                <a:gd name="T34" fmla="+- 0 3112 3101"/>
                <a:gd name="T35" fmla="*/ 3112 h 47"/>
                <a:gd name="T36" fmla="+- 0 6787 6776"/>
                <a:gd name="T37" fmla="*/ T36 w 54"/>
                <a:gd name="T38" fmla="+- 0 3112 3101"/>
                <a:gd name="T39" fmla="*/ 3112 h 47"/>
                <a:gd name="T40" fmla="+- 0 6789 6776"/>
                <a:gd name="T41" fmla="*/ T40 w 54"/>
                <a:gd name="T42" fmla="+- 0 3111 3101"/>
                <a:gd name="T43" fmla="*/ 3111 h 47"/>
                <a:gd name="T44" fmla="+- 0 6793 6776"/>
                <a:gd name="T45" fmla="*/ T44 w 54"/>
                <a:gd name="T46" fmla="+- 0 3110 3101"/>
                <a:gd name="T47" fmla="*/ 3110 h 47"/>
                <a:gd name="T48" fmla="+- 0 6795 6776"/>
                <a:gd name="T49" fmla="*/ T48 w 54"/>
                <a:gd name="T50" fmla="+- 0 3109 3101"/>
                <a:gd name="T51" fmla="*/ 3109 h 47"/>
                <a:gd name="T52" fmla="+- 0 6797 6776"/>
                <a:gd name="T53" fmla="*/ T52 w 54"/>
                <a:gd name="T54" fmla="+- 0 3108 3101"/>
                <a:gd name="T55" fmla="*/ 3108 h 47"/>
                <a:gd name="T56" fmla="+- 0 6794 6776"/>
                <a:gd name="T57" fmla="*/ T56 w 54"/>
                <a:gd name="T58" fmla="+- 0 3105 3101"/>
                <a:gd name="T59" fmla="*/ 3105 h 47"/>
                <a:gd name="T60" fmla="+- 0 6790 6776"/>
                <a:gd name="T61" fmla="*/ T60 w 54"/>
                <a:gd name="T62" fmla="+- 0 3103 3101"/>
                <a:gd name="T63" fmla="*/ 3103 h 47"/>
                <a:gd name="T64" fmla="+- 0 6786 6776"/>
                <a:gd name="T65" fmla="*/ T64 w 54"/>
                <a:gd name="T66" fmla="+- 0 3101 3101"/>
                <a:gd name="T67" fmla="*/ 3101 h 47"/>
                <a:gd name="T68" fmla="+- 0 6803 6776"/>
                <a:gd name="T69" fmla="*/ T68 w 54"/>
                <a:gd name="T70" fmla="+- 0 3115 3101"/>
                <a:gd name="T71" fmla="*/ 3115 h 47"/>
                <a:gd name="T72" fmla="+- 0 6801 6776"/>
                <a:gd name="T73" fmla="*/ T72 w 54"/>
                <a:gd name="T74" fmla="+- 0 3115 3101"/>
                <a:gd name="T75" fmla="*/ 3115 h 47"/>
                <a:gd name="T76" fmla="+- 0 6799 6776"/>
                <a:gd name="T77" fmla="*/ T76 w 54"/>
                <a:gd name="T78" fmla="+- 0 3116 3101"/>
                <a:gd name="T79" fmla="*/ 3116 h 47"/>
                <a:gd name="T80" fmla="+- 0 6797 6776"/>
                <a:gd name="T81" fmla="*/ T80 w 54"/>
                <a:gd name="T82" fmla="+- 0 3117 3101"/>
                <a:gd name="T83" fmla="*/ 3117 h 47"/>
                <a:gd name="T84" fmla="+- 0 6795 6776"/>
                <a:gd name="T85" fmla="*/ T84 w 54"/>
                <a:gd name="T86" fmla="+- 0 3119 3101"/>
                <a:gd name="T87" fmla="*/ 3119 h 47"/>
                <a:gd name="T88" fmla="+- 0 6797 6776"/>
                <a:gd name="T89" fmla="*/ T88 w 54"/>
                <a:gd name="T90" fmla="+- 0 3120 3101"/>
                <a:gd name="T91" fmla="*/ 3120 h 47"/>
                <a:gd name="T92" fmla="+- 0 6798 6776"/>
                <a:gd name="T93" fmla="*/ T92 w 54"/>
                <a:gd name="T94" fmla="+- 0 3123 3101"/>
                <a:gd name="T95" fmla="*/ 3123 h 47"/>
                <a:gd name="T96" fmla="+- 0 6798 6776"/>
                <a:gd name="T97" fmla="*/ T96 w 54"/>
                <a:gd name="T98" fmla="+- 0 3128 3101"/>
                <a:gd name="T99" fmla="*/ 3128 h 47"/>
                <a:gd name="T100" fmla="+- 0 6798 6776"/>
                <a:gd name="T101" fmla="*/ T100 w 54"/>
                <a:gd name="T102" fmla="+- 0 3134 3101"/>
                <a:gd name="T103" fmla="*/ 3134 h 47"/>
                <a:gd name="T104" fmla="+- 0 6799 6776"/>
                <a:gd name="T105" fmla="*/ T104 w 54"/>
                <a:gd name="T106" fmla="+- 0 3135 3101"/>
                <a:gd name="T107" fmla="*/ 3135 h 47"/>
                <a:gd name="T108" fmla="+- 0 6801 6776"/>
                <a:gd name="T109" fmla="*/ T108 w 54"/>
                <a:gd name="T110" fmla="+- 0 3136 3101"/>
                <a:gd name="T111" fmla="*/ 3136 h 47"/>
                <a:gd name="T112" fmla="+- 0 6801 6776"/>
                <a:gd name="T113" fmla="*/ T112 w 54"/>
                <a:gd name="T114" fmla="+- 0 3137 3101"/>
                <a:gd name="T115" fmla="*/ 3137 h 47"/>
                <a:gd name="T116" fmla="+- 0 6804 6776"/>
                <a:gd name="T117" fmla="*/ T116 w 54"/>
                <a:gd name="T118" fmla="+- 0 3141 3101"/>
                <a:gd name="T119" fmla="*/ 3141 h 47"/>
                <a:gd name="T120" fmla="+- 0 6810 6776"/>
                <a:gd name="T121" fmla="*/ T120 w 54"/>
                <a:gd name="T122" fmla="+- 0 3144 3101"/>
                <a:gd name="T123" fmla="*/ 3144 h 47"/>
                <a:gd name="T124" fmla="+- 0 6816 6776"/>
                <a:gd name="T125" fmla="*/ T124 w 54"/>
                <a:gd name="T126" fmla="+- 0 3146 3101"/>
                <a:gd name="T127" fmla="*/ 3146 h 47"/>
                <a:gd name="T128" fmla="+- 0 6821 6776"/>
                <a:gd name="T129" fmla="*/ T128 w 54"/>
                <a:gd name="T130" fmla="+- 0 3147 3101"/>
                <a:gd name="T131" fmla="*/ 3147 h 47"/>
                <a:gd name="T132" fmla="+- 0 6822 6776"/>
                <a:gd name="T133" fmla="*/ T132 w 54"/>
                <a:gd name="T134" fmla="+- 0 3147 3101"/>
                <a:gd name="T135" fmla="*/ 3147 h 47"/>
                <a:gd name="T136" fmla="+- 0 6824 6776"/>
                <a:gd name="T137" fmla="*/ T136 w 54"/>
                <a:gd name="T138" fmla="+- 0 3148 3101"/>
                <a:gd name="T139" fmla="*/ 3148 h 47"/>
                <a:gd name="T140" fmla="+- 0 6824 6776"/>
                <a:gd name="T141" fmla="*/ T140 w 54"/>
                <a:gd name="T142" fmla="+- 0 3146 3101"/>
                <a:gd name="T143" fmla="*/ 3146 h 47"/>
                <a:gd name="T144" fmla="+- 0 6825 6776"/>
                <a:gd name="T145" fmla="*/ T144 w 54"/>
                <a:gd name="T146" fmla="+- 0 3144 3101"/>
                <a:gd name="T147" fmla="*/ 3144 h 47"/>
                <a:gd name="T148" fmla="+- 0 6827 6776"/>
                <a:gd name="T149" fmla="*/ T148 w 54"/>
                <a:gd name="T150" fmla="+- 0 3142 3101"/>
                <a:gd name="T151" fmla="*/ 3142 h 47"/>
                <a:gd name="T152" fmla="+- 0 6829 6776"/>
                <a:gd name="T153" fmla="*/ T152 w 54"/>
                <a:gd name="T154" fmla="+- 0 3142 3101"/>
                <a:gd name="T155" fmla="*/ 3142 h 47"/>
                <a:gd name="T156" fmla="+- 0 6829 6776"/>
                <a:gd name="T157" fmla="*/ T156 w 54"/>
                <a:gd name="T158" fmla="+- 0 3140 3101"/>
                <a:gd name="T159" fmla="*/ 3140 h 47"/>
                <a:gd name="T160" fmla="+- 0 6829 6776"/>
                <a:gd name="T161" fmla="*/ T160 w 54"/>
                <a:gd name="T162" fmla="+- 0 3136 3101"/>
                <a:gd name="T163" fmla="*/ 3136 h 47"/>
                <a:gd name="T164" fmla="+- 0 6827 6776"/>
                <a:gd name="T165" fmla="*/ T164 w 54"/>
                <a:gd name="T166" fmla="+- 0 3133 3101"/>
                <a:gd name="T167" fmla="*/ 3133 h 47"/>
                <a:gd name="T168" fmla="+- 0 6823 6776"/>
                <a:gd name="T169" fmla="*/ T168 w 54"/>
                <a:gd name="T170" fmla="+- 0 3131 3101"/>
                <a:gd name="T171" fmla="*/ 3131 h 47"/>
                <a:gd name="T172" fmla="+- 0 6822 6776"/>
                <a:gd name="T173" fmla="*/ T172 w 54"/>
                <a:gd name="T174" fmla="+- 0 3131 3101"/>
                <a:gd name="T175" fmla="*/ 3131 h 47"/>
                <a:gd name="T176" fmla="+- 0 6822 6776"/>
                <a:gd name="T177" fmla="*/ T176 w 54"/>
                <a:gd name="T178" fmla="+- 0 3128 3101"/>
                <a:gd name="T179" fmla="*/ 3128 h 47"/>
                <a:gd name="T180" fmla="+- 0 6821 6776"/>
                <a:gd name="T181" fmla="*/ T180 w 54"/>
                <a:gd name="T182" fmla="+- 0 3126 3101"/>
                <a:gd name="T183" fmla="*/ 3126 h 47"/>
                <a:gd name="T184" fmla="+- 0 6817 6776"/>
                <a:gd name="T185" fmla="*/ T184 w 54"/>
                <a:gd name="T186" fmla="+- 0 3125 3101"/>
                <a:gd name="T187" fmla="*/ 3125 h 47"/>
                <a:gd name="T188" fmla="+- 0 6813 6776"/>
                <a:gd name="T189" fmla="*/ T188 w 54"/>
                <a:gd name="T190" fmla="+- 0 3121 3101"/>
                <a:gd name="T191" fmla="*/ 3121 h 47"/>
                <a:gd name="T192" fmla="+- 0 6810 6776"/>
                <a:gd name="T193" fmla="*/ T192 w 54"/>
                <a:gd name="T194" fmla="+- 0 3120 3101"/>
                <a:gd name="T195" fmla="*/ 3120 h 47"/>
                <a:gd name="T196" fmla="+- 0 6799 6776"/>
                <a:gd name="T197" fmla="*/ T196 w 54"/>
                <a:gd name="T198" fmla="+- 0 3119 3101"/>
                <a:gd name="T199" fmla="*/ 3119 h 47"/>
                <a:gd name="T200" fmla="+- 0 6801 6776"/>
                <a:gd name="T201" fmla="*/ T200 w 54"/>
                <a:gd name="T202" fmla="+- 0 3117 3101"/>
                <a:gd name="T203" fmla="*/ 3117 h 47"/>
                <a:gd name="T204" fmla="+- 0 6802 6776"/>
                <a:gd name="T205" fmla="*/ T204 w 54"/>
                <a:gd name="T206" fmla="+- 0 3117 3101"/>
                <a:gd name="T207" fmla="*/ 3117 h 47"/>
                <a:gd name="T208" fmla="+- 0 6803 6776"/>
                <a:gd name="T209" fmla="*/ T208 w 54"/>
                <a:gd name="T210" fmla="+- 0 3116 3101"/>
                <a:gd name="T211" fmla="*/ 3116 h 47"/>
                <a:gd name="T212" fmla="+- 0 6803 6776"/>
                <a:gd name="T213" fmla="*/ T212 w 54"/>
                <a:gd name="T214" fmla="+- 0 3115 3101"/>
                <a:gd name="T215" fmla="*/ 3115 h 47"/>
                <a:gd name="T216" fmla="+- 0 6829 6776"/>
                <a:gd name="T217" fmla="*/ T216 w 54"/>
                <a:gd name="T218" fmla="+- 0 3142 3101"/>
                <a:gd name="T219" fmla="*/ 3142 h 47"/>
                <a:gd name="T220" fmla="+- 0 6827 6776"/>
                <a:gd name="T221" fmla="*/ T220 w 54"/>
                <a:gd name="T222" fmla="+- 0 3142 3101"/>
                <a:gd name="T223" fmla="*/ 3142 h 47"/>
                <a:gd name="T224" fmla="+- 0 6829 6776"/>
                <a:gd name="T225" fmla="*/ T224 w 54"/>
                <a:gd name="T226" fmla="+- 0 3143 3101"/>
                <a:gd name="T227" fmla="*/ 3143 h 47"/>
                <a:gd name="T228" fmla="+- 0 6829 6776"/>
                <a:gd name="T229" fmla="*/ T228 w 54"/>
                <a:gd name="T230" fmla="+- 0 3142 3101"/>
                <a:gd name="T231" fmla="*/ 3142 h 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54" h="47">
                  <a:moveTo>
                    <a:pt x="10" y="0"/>
                  </a:moveTo>
                  <a:lnTo>
                    <a:pt x="2" y="1"/>
                  </a:lnTo>
                  <a:lnTo>
                    <a:pt x="0" y="2"/>
                  </a:lnTo>
                  <a:lnTo>
                    <a:pt x="0" y="3"/>
                  </a:lnTo>
                  <a:lnTo>
                    <a:pt x="1" y="5"/>
                  </a:lnTo>
                  <a:lnTo>
                    <a:pt x="0" y="7"/>
                  </a:lnTo>
                  <a:lnTo>
                    <a:pt x="3" y="9"/>
                  </a:lnTo>
                  <a:lnTo>
                    <a:pt x="5" y="10"/>
                  </a:lnTo>
                  <a:lnTo>
                    <a:pt x="8" y="11"/>
                  </a:lnTo>
                  <a:lnTo>
                    <a:pt x="11" y="11"/>
                  </a:lnTo>
                  <a:lnTo>
                    <a:pt x="13" y="10"/>
                  </a:lnTo>
                  <a:lnTo>
                    <a:pt x="17" y="9"/>
                  </a:lnTo>
                  <a:lnTo>
                    <a:pt x="19" y="8"/>
                  </a:lnTo>
                  <a:lnTo>
                    <a:pt x="21" y="7"/>
                  </a:lnTo>
                  <a:lnTo>
                    <a:pt x="18" y="4"/>
                  </a:lnTo>
                  <a:lnTo>
                    <a:pt x="14" y="2"/>
                  </a:lnTo>
                  <a:lnTo>
                    <a:pt x="10" y="0"/>
                  </a:lnTo>
                  <a:close/>
                  <a:moveTo>
                    <a:pt x="27" y="14"/>
                  </a:moveTo>
                  <a:lnTo>
                    <a:pt x="25" y="14"/>
                  </a:lnTo>
                  <a:lnTo>
                    <a:pt x="23" y="15"/>
                  </a:lnTo>
                  <a:lnTo>
                    <a:pt x="21" y="16"/>
                  </a:lnTo>
                  <a:lnTo>
                    <a:pt x="19" y="18"/>
                  </a:lnTo>
                  <a:lnTo>
                    <a:pt x="21" y="19"/>
                  </a:lnTo>
                  <a:lnTo>
                    <a:pt x="22" y="22"/>
                  </a:lnTo>
                  <a:lnTo>
                    <a:pt x="22" y="27"/>
                  </a:lnTo>
                  <a:lnTo>
                    <a:pt x="22" y="33"/>
                  </a:lnTo>
                  <a:lnTo>
                    <a:pt x="23" y="34"/>
                  </a:lnTo>
                  <a:lnTo>
                    <a:pt x="25" y="35"/>
                  </a:lnTo>
                  <a:lnTo>
                    <a:pt x="25" y="36"/>
                  </a:lnTo>
                  <a:lnTo>
                    <a:pt x="28" y="40"/>
                  </a:lnTo>
                  <a:lnTo>
                    <a:pt x="34" y="43"/>
                  </a:lnTo>
                  <a:lnTo>
                    <a:pt x="40" y="45"/>
                  </a:lnTo>
                  <a:lnTo>
                    <a:pt x="45" y="46"/>
                  </a:lnTo>
                  <a:lnTo>
                    <a:pt x="46" y="46"/>
                  </a:lnTo>
                  <a:lnTo>
                    <a:pt x="48" y="47"/>
                  </a:lnTo>
                  <a:lnTo>
                    <a:pt x="48" y="45"/>
                  </a:lnTo>
                  <a:lnTo>
                    <a:pt x="49" y="43"/>
                  </a:lnTo>
                  <a:lnTo>
                    <a:pt x="51" y="41"/>
                  </a:lnTo>
                  <a:lnTo>
                    <a:pt x="53" y="41"/>
                  </a:lnTo>
                  <a:lnTo>
                    <a:pt x="53" y="39"/>
                  </a:lnTo>
                  <a:lnTo>
                    <a:pt x="53" y="35"/>
                  </a:lnTo>
                  <a:lnTo>
                    <a:pt x="51" y="32"/>
                  </a:lnTo>
                  <a:lnTo>
                    <a:pt x="47" y="30"/>
                  </a:lnTo>
                  <a:lnTo>
                    <a:pt x="46" y="30"/>
                  </a:lnTo>
                  <a:lnTo>
                    <a:pt x="46" y="27"/>
                  </a:lnTo>
                  <a:lnTo>
                    <a:pt x="45" y="25"/>
                  </a:lnTo>
                  <a:lnTo>
                    <a:pt x="41" y="24"/>
                  </a:lnTo>
                  <a:lnTo>
                    <a:pt x="37" y="20"/>
                  </a:lnTo>
                  <a:lnTo>
                    <a:pt x="34" y="19"/>
                  </a:lnTo>
                  <a:lnTo>
                    <a:pt x="23" y="18"/>
                  </a:lnTo>
                  <a:lnTo>
                    <a:pt x="25" y="16"/>
                  </a:lnTo>
                  <a:lnTo>
                    <a:pt x="26" y="16"/>
                  </a:lnTo>
                  <a:lnTo>
                    <a:pt x="27" y="15"/>
                  </a:lnTo>
                  <a:lnTo>
                    <a:pt x="27" y="14"/>
                  </a:lnTo>
                  <a:close/>
                  <a:moveTo>
                    <a:pt x="53" y="41"/>
                  </a:moveTo>
                  <a:lnTo>
                    <a:pt x="51" y="41"/>
                  </a:lnTo>
                  <a:lnTo>
                    <a:pt x="53" y="42"/>
                  </a:lnTo>
                  <a:lnTo>
                    <a:pt x="53" y="41"/>
                  </a:lnTo>
                  <a:close/>
                </a:path>
              </a:pathLst>
            </a:custGeom>
            <a:solidFill>
              <a:srgbClr val="FFA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6201" name="AutoShape 121"/>
            <p:cNvSpPr>
              <a:spLocks/>
            </p:cNvSpPr>
            <p:nvPr/>
          </p:nvSpPr>
          <p:spPr bwMode="auto">
            <a:xfrm>
              <a:off x="6776" y="3101"/>
              <a:ext cx="54" cy="47"/>
            </a:xfrm>
            <a:custGeom>
              <a:avLst/>
              <a:gdLst>
                <a:gd name="T0" fmla="+- 0 6797 6776"/>
                <a:gd name="T1" fmla="*/ T0 w 54"/>
                <a:gd name="T2" fmla="+- 0 3108 3101"/>
                <a:gd name="T3" fmla="*/ 3108 h 47"/>
                <a:gd name="T4" fmla="+- 0 6794 6776"/>
                <a:gd name="T5" fmla="*/ T4 w 54"/>
                <a:gd name="T6" fmla="+- 0 3105 3101"/>
                <a:gd name="T7" fmla="*/ 3105 h 47"/>
                <a:gd name="T8" fmla="+- 0 6790 6776"/>
                <a:gd name="T9" fmla="*/ T8 w 54"/>
                <a:gd name="T10" fmla="+- 0 3103 3101"/>
                <a:gd name="T11" fmla="*/ 3103 h 47"/>
                <a:gd name="T12" fmla="+- 0 6786 6776"/>
                <a:gd name="T13" fmla="*/ T12 w 54"/>
                <a:gd name="T14" fmla="+- 0 3101 3101"/>
                <a:gd name="T15" fmla="*/ 3101 h 47"/>
                <a:gd name="T16" fmla="+- 0 6778 6776"/>
                <a:gd name="T17" fmla="*/ T16 w 54"/>
                <a:gd name="T18" fmla="+- 0 3102 3101"/>
                <a:gd name="T19" fmla="*/ 3102 h 47"/>
                <a:gd name="T20" fmla="+- 0 6776 6776"/>
                <a:gd name="T21" fmla="*/ T20 w 54"/>
                <a:gd name="T22" fmla="+- 0 3103 3101"/>
                <a:gd name="T23" fmla="*/ 3103 h 47"/>
                <a:gd name="T24" fmla="+- 0 6776 6776"/>
                <a:gd name="T25" fmla="*/ T24 w 54"/>
                <a:gd name="T26" fmla="+- 0 3104 3101"/>
                <a:gd name="T27" fmla="*/ 3104 h 47"/>
                <a:gd name="T28" fmla="+- 0 6777 6776"/>
                <a:gd name="T29" fmla="*/ T28 w 54"/>
                <a:gd name="T30" fmla="+- 0 3106 3101"/>
                <a:gd name="T31" fmla="*/ 3106 h 47"/>
                <a:gd name="T32" fmla="+- 0 6776 6776"/>
                <a:gd name="T33" fmla="*/ T32 w 54"/>
                <a:gd name="T34" fmla="+- 0 3108 3101"/>
                <a:gd name="T35" fmla="*/ 3108 h 47"/>
                <a:gd name="T36" fmla="+- 0 6779 6776"/>
                <a:gd name="T37" fmla="*/ T36 w 54"/>
                <a:gd name="T38" fmla="+- 0 3110 3101"/>
                <a:gd name="T39" fmla="*/ 3110 h 47"/>
                <a:gd name="T40" fmla="+- 0 6781 6776"/>
                <a:gd name="T41" fmla="*/ T40 w 54"/>
                <a:gd name="T42" fmla="+- 0 3111 3101"/>
                <a:gd name="T43" fmla="*/ 3111 h 47"/>
                <a:gd name="T44" fmla="+- 0 6784 6776"/>
                <a:gd name="T45" fmla="*/ T44 w 54"/>
                <a:gd name="T46" fmla="+- 0 3112 3101"/>
                <a:gd name="T47" fmla="*/ 3112 h 47"/>
                <a:gd name="T48" fmla="+- 0 6787 6776"/>
                <a:gd name="T49" fmla="*/ T48 w 54"/>
                <a:gd name="T50" fmla="+- 0 3112 3101"/>
                <a:gd name="T51" fmla="*/ 3112 h 47"/>
                <a:gd name="T52" fmla="+- 0 6789 6776"/>
                <a:gd name="T53" fmla="*/ T52 w 54"/>
                <a:gd name="T54" fmla="+- 0 3111 3101"/>
                <a:gd name="T55" fmla="*/ 3111 h 47"/>
                <a:gd name="T56" fmla="+- 0 6793 6776"/>
                <a:gd name="T57" fmla="*/ T56 w 54"/>
                <a:gd name="T58" fmla="+- 0 3110 3101"/>
                <a:gd name="T59" fmla="*/ 3110 h 47"/>
                <a:gd name="T60" fmla="+- 0 6795 6776"/>
                <a:gd name="T61" fmla="*/ T60 w 54"/>
                <a:gd name="T62" fmla="+- 0 3109 3101"/>
                <a:gd name="T63" fmla="*/ 3109 h 47"/>
                <a:gd name="T64" fmla="+- 0 6797 6776"/>
                <a:gd name="T65" fmla="*/ T64 w 54"/>
                <a:gd name="T66" fmla="+- 0 3108 3101"/>
                <a:gd name="T67" fmla="*/ 3108 h 47"/>
                <a:gd name="T68" fmla="+- 0 6829 6776"/>
                <a:gd name="T69" fmla="*/ T68 w 54"/>
                <a:gd name="T70" fmla="+- 0 3136 3101"/>
                <a:gd name="T71" fmla="*/ 3136 h 47"/>
                <a:gd name="T72" fmla="+- 0 6827 6776"/>
                <a:gd name="T73" fmla="*/ T72 w 54"/>
                <a:gd name="T74" fmla="+- 0 3133 3101"/>
                <a:gd name="T75" fmla="*/ 3133 h 47"/>
                <a:gd name="T76" fmla="+- 0 6823 6776"/>
                <a:gd name="T77" fmla="*/ T76 w 54"/>
                <a:gd name="T78" fmla="+- 0 3131 3101"/>
                <a:gd name="T79" fmla="*/ 3131 h 47"/>
                <a:gd name="T80" fmla="+- 0 6822 6776"/>
                <a:gd name="T81" fmla="*/ T80 w 54"/>
                <a:gd name="T82" fmla="+- 0 3131 3101"/>
                <a:gd name="T83" fmla="*/ 3131 h 47"/>
                <a:gd name="T84" fmla="+- 0 6822 6776"/>
                <a:gd name="T85" fmla="*/ T84 w 54"/>
                <a:gd name="T86" fmla="+- 0 3129 3101"/>
                <a:gd name="T87" fmla="*/ 3129 h 47"/>
                <a:gd name="T88" fmla="+- 0 6822 6776"/>
                <a:gd name="T89" fmla="*/ T88 w 54"/>
                <a:gd name="T90" fmla="+- 0 3128 3101"/>
                <a:gd name="T91" fmla="*/ 3128 h 47"/>
                <a:gd name="T92" fmla="+- 0 6821 6776"/>
                <a:gd name="T93" fmla="*/ T92 w 54"/>
                <a:gd name="T94" fmla="+- 0 3126 3101"/>
                <a:gd name="T95" fmla="*/ 3126 h 47"/>
                <a:gd name="T96" fmla="+- 0 6817 6776"/>
                <a:gd name="T97" fmla="*/ T96 w 54"/>
                <a:gd name="T98" fmla="+- 0 3125 3101"/>
                <a:gd name="T99" fmla="*/ 3125 h 47"/>
                <a:gd name="T100" fmla="+- 0 6813 6776"/>
                <a:gd name="T101" fmla="*/ T100 w 54"/>
                <a:gd name="T102" fmla="+- 0 3121 3101"/>
                <a:gd name="T103" fmla="*/ 3121 h 47"/>
                <a:gd name="T104" fmla="+- 0 6810 6776"/>
                <a:gd name="T105" fmla="*/ T104 w 54"/>
                <a:gd name="T106" fmla="+- 0 3120 3101"/>
                <a:gd name="T107" fmla="*/ 3120 h 47"/>
                <a:gd name="T108" fmla="+- 0 6799 6776"/>
                <a:gd name="T109" fmla="*/ T108 w 54"/>
                <a:gd name="T110" fmla="+- 0 3119 3101"/>
                <a:gd name="T111" fmla="*/ 3119 h 47"/>
                <a:gd name="T112" fmla="+- 0 6801 6776"/>
                <a:gd name="T113" fmla="*/ T112 w 54"/>
                <a:gd name="T114" fmla="+- 0 3117 3101"/>
                <a:gd name="T115" fmla="*/ 3117 h 47"/>
                <a:gd name="T116" fmla="+- 0 6802 6776"/>
                <a:gd name="T117" fmla="*/ T116 w 54"/>
                <a:gd name="T118" fmla="+- 0 3117 3101"/>
                <a:gd name="T119" fmla="*/ 3117 h 47"/>
                <a:gd name="T120" fmla="+- 0 6803 6776"/>
                <a:gd name="T121" fmla="*/ T120 w 54"/>
                <a:gd name="T122" fmla="+- 0 3116 3101"/>
                <a:gd name="T123" fmla="*/ 3116 h 47"/>
                <a:gd name="T124" fmla="+- 0 6803 6776"/>
                <a:gd name="T125" fmla="*/ T124 w 54"/>
                <a:gd name="T126" fmla="+- 0 3115 3101"/>
                <a:gd name="T127" fmla="*/ 3115 h 47"/>
                <a:gd name="T128" fmla="+- 0 6801 6776"/>
                <a:gd name="T129" fmla="*/ T128 w 54"/>
                <a:gd name="T130" fmla="+- 0 3115 3101"/>
                <a:gd name="T131" fmla="*/ 3115 h 47"/>
                <a:gd name="T132" fmla="+- 0 6799 6776"/>
                <a:gd name="T133" fmla="*/ T132 w 54"/>
                <a:gd name="T134" fmla="+- 0 3116 3101"/>
                <a:gd name="T135" fmla="*/ 3116 h 47"/>
                <a:gd name="T136" fmla="+- 0 6797 6776"/>
                <a:gd name="T137" fmla="*/ T136 w 54"/>
                <a:gd name="T138" fmla="+- 0 3117 3101"/>
                <a:gd name="T139" fmla="*/ 3117 h 47"/>
                <a:gd name="T140" fmla="+- 0 6795 6776"/>
                <a:gd name="T141" fmla="*/ T140 w 54"/>
                <a:gd name="T142" fmla="+- 0 3119 3101"/>
                <a:gd name="T143" fmla="*/ 3119 h 47"/>
                <a:gd name="T144" fmla="+- 0 6797 6776"/>
                <a:gd name="T145" fmla="*/ T144 w 54"/>
                <a:gd name="T146" fmla="+- 0 3120 3101"/>
                <a:gd name="T147" fmla="*/ 3120 h 47"/>
                <a:gd name="T148" fmla="+- 0 6798 6776"/>
                <a:gd name="T149" fmla="*/ T148 w 54"/>
                <a:gd name="T150" fmla="+- 0 3123 3101"/>
                <a:gd name="T151" fmla="*/ 3123 h 47"/>
                <a:gd name="T152" fmla="+- 0 6798 6776"/>
                <a:gd name="T153" fmla="*/ T152 w 54"/>
                <a:gd name="T154" fmla="+- 0 3129 3101"/>
                <a:gd name="T155" fmla="*/ 3129 h 47"/>
                <a:gd name="T156" fmla="+- 0 6798 6776"/>
                <a:gd name="T157" fmla="*/ T156 w 54"/>
                <a:gd name="T158" fmla="+- 0 3134 3101"/>
                <a:gd name="T159" fmla="*/ 3134 h 47"/>
                <a:gd name="T160" fmla="+- 0 6799 6776"/>
                <a:gd name="T161" fmla="*/ T160 w 54"/>
                <a:gd name="T162" fmla="+- 0 3135 3101"/>
                <a:gd name="T163" fmla="*/ 3135 h 47"/>
                <a:gd name="T164" fmla="+- 0 6801 6776"/>
                <a:gd name="T165" fmla="*/ T164 w 54"/>
                <a:gd name="T166" fmla="+- 0 3136 3101"/>
                <a:gd name="T167" fmla="*/ 3136 h 47"/>
                <a:gd name="T168" fmla="+- 0 6801 6776"/>
                <a:gd name="T169" fmla="*/ T168 w 54"/>
                <a:gd name="T170" fmla="+- 0 3137 3101"/>
                <a:gd name="T171" fmla="*/ 3137 h 47"/>
                <a:gd name="T172" fmla="+- 0 6804 6776"/>
                <a:gd name="T173" fmla="*/ T172 w 54"/>
                <a:gd name="T174" fmla="+- 0 3141 3101"/>
                <a:gd name="T175" fmla="*/ 3141 h 47"/>
                <a:gd name="T176" fmla="+- 0 6810 6776"/>
                <a:gd name="T177" fmla="*/ T176 w 54"/>
                <a:gd name="T178" fmla="+- 0 3144 3101"/>
                <a:gd name="T179" fmla="*/ 3144 h 47"/>
                <a:gd name="T180" fmla="+- 0 6816 6776"/>
                <a:gd name="T181" fmla="*/ T180 w 54"/>
                <a:gd name="T182" fmla="+- 0 3146 3101"/>
                <a:gd name="T183" fmla="*/ 3146 h 47"/>
                <a:gd name="T184" fmla="+- 0 6821 6776"/>
                <a:gd name="T185" fmla="*/ T184 w 54"/>
                <a:gd name="T186" fmla="+- 0 3147 3101"/>
                <a:gd name="T187" fmla="*/ 3147 h 47"/>
                <a:gd name="T188" fmla="+- 0 6822 6776"/>
                <a:gd name="T189" fmla="*/ T188 w 54"/>
                <a:gd name="T190" fmla="+- 0 3147 3101"/>
                <a:gd name="T191" fmla="*/ 3147 h 47"/>
                <a:gd name="T192" fmla="+- 0 6824 6776"/>
                <a:gd name="T193" fmla="*/ T192 w 54"/>
                <a:gd name="T194" fmla="+- 0 3148 3101"/>
                <a:gd name="T195" fmla="*/ 3148 h 47"/>
                <a:gd name="T196" fmla="+- 0 6824 6776"/>
                <a:gd name="T197" fmla="*/ T196 w 54"/>
                <a:gd name="T198" fmla="+- 0 3146 3101"/>
                <a:gd name="T199" fmla="*/ 3146 h 47"/>
                <a:gd name="T200" fmla="+- 0 6825 6776"/>
                <a:gd name="T201" fmla="*/ T200 w 54"/>
                <a:gd name="T202" fmla="+- 0 3144 3101"/>
                <a:gd name="T203" fmla="*/ 3144 h 47"/>
                <a:gd name="T204" fmla="+- 0 6827 6776"/>
                <a:gd name="T205" fmla="*/ T204 w 54"/>
                <a:gd name="T206" fmla="+- 0 3142 3101"/>
                <a:gd name="T207" fmla="*/ 3142 h 47"/>
                <a:gd name="T208" fmla="+- 0 6829 6776"/>
                <a:gd name="T209" fmla="*/ T208 w 54"/>
                <a:gd name="T210" fmla="+- 0 3143 3101"/>
                <a:gd name="T211" fmla="*/ 3143 h 47"/>
                <a:gd name="T212" fmla="+- 0 6829 6776"/>
                <a:gd name="T213" fmla="*/ T212 w 54"/>
                <a:gd name="T214" fmla="+- 0 3140 3101"/>
                <a:gd name="T215" fmla="*/ 3140 h 47"/>
                <a:gd name="T216" fmla="+- 0 6829 6776"/>
                <a:gd name="T217" fmla="*/ T216 w 54"/>
                <a:gd name="T218" fmla="+- 0 3136 3101"/>
                <a:gd name="T219" fmla="*/ 3136 h 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54" h="47">
                  <a:moveTo>
                    <a:pt x="21" y="7"/>
                  </a:moveTo>
                  <a:lnTo>
                    <a:pt x="18" y="4"/>
                  </a:lnTo>
                  <a:lnTo>
                    <a:pt x="14" y="2"/>
                  </a:lnTo>
                  <a:lnTo>
                    <a:pt x="10" y="0"/>
                  </a:lnTo>
                  <a:lnTo>
                    <a:pt x="2" y="1"/>
                  </a:lnTo>
                  <a:lnTo>
                    <a:pt x="0" y="2"/>
                  </a:lnTo>
                  <a:lnTo>
                    <a:pt x="0" y="3"/>
                  </a:lnTo>
                  <a:lnTo>
                    <a:pt x="1" y="5"/>
                  </a:lnTo>
                  <a:lnTo>
                    <a:pt x="0" y="7"/>
                  </a:lnTo>
                  <a:lnTo>
                    <a:pt x="3" y="9"/>
                  </a:lnTo>
                  <a:lnTo>
                    <a:pt x="5" y="10"/>
                  </a:lnTo>
                  <a:lnTo>
                    <a:pt x="8" y="11"/>
                  </a:lnTo>
                  <a:lnTo>
                    <a:pt x="11" y="11"/>
                  </a:lnTo>
                  <a:lnTo>
                    <a:pt x="13" y="10"/>
                  </a:lnTo>
                  <a:lnTo>
                    <a:pt x="17" y="9"/>
                  </a:lnTo>
                  <a:lnTo>
                    <a:pt x="19" y="8"/>
                  </a:lnTo>
                  <a:lnTo>
                    <a:pt x="21" y="7"/>
                  </a:lnTo>
                  <a:close/>
                  <a:moveTo>
                    <a:pt x="53" y="35"/>
                  </a:moveTo>
                  <a:lnTo>
                    <a:pt x="51" y="32"/>
                  </a:lnTo>
                  <a:lnTo>
                    <a:pt x="47" y="30"/>
                  </a:lnTo>
                  <a:lnTo>
                    <a:pt x="46" y="30"/>
                  </a:lnTo>
                  <a:lnTo>
                    <a:pt x="46" y="28"/>
                  </a:lnTo>
                  <a:lnTo>
                    <a:pt x="46" y="27"/>
                  </a:lnTo>
                  <a:lnTo>
                    <a:pt x="45" y="25"/>
                  </a:lnTo>
                  <a:lnTo>
                    <a:pt x="41" y="24"/>
                  </a:lnTo>
                  <a:lnTo>
                    <a:pt x="37" y="20"/>
                  </a:lnTo>
                  <a:lnTo>
                    <a:pt x="34" y="19"/>
                  </a:lnTo>
                  <a:lnTo>
                    <a:pt x="23" y="18"/>
                  </a:lnTo>
                  <a:lnTo>
                    <a:pt x="25" y="16"/>
                  </a:lnTo>
                  <a:lnTo>
                    <a:pt x="26" y="16"/>
                  </a:lnTo>
                  <a:lnTo>
                    <a:pt x="27" y="15"/>
                  </a:lnTo>
                  <a:lnTo>
                    <a:pt x="27" y="14"/>
                  </a:lnTo>
                  <a:lnTo>
                    <a:pt x="25" y="14"/>
                  </a:lnTo>
                  <a:lnTo>
                    <a:pt x="23" y="15"/>
                  </a:lnTo>
                  <a:lnTo>
                    <a:pt x="21" y="16"/>
                  </a:lnTo>
                  <a:lnTo>
                    <a:pt x="19" y="18"/>
                  </a:lnTo>
                  <a:lnTo>
                    <a:pt x="21" y="19"/>
                  </a:lnTo>
                  <a:lnTo>
                    <a:pt x="22" y="22"/>
                  </a:lnTo>
                  <a:lnTo>
                    <a:pt x="22" y="28"/>
                  </a:lnTo>
                  <a:lnTo>
                    <a:pt x="22" y="33"/>
                  </a:lnTo>
                  <a:lnTo>
                    <a:pt x="23" y="34"/>
                  </a:lnTo>
                  <a:lnTo>
                    <a:pt x="25" y="35"/>
                  </a:lnTo>
                  <a:lnTo>
                    <a:pt x="25" y="36"/>
                  </a:lnTo>
                  <a:lnTo>
                    <a:pt x="28" y="40"/>
                  </a:lnTo>
                  <a:lnTo>
                    <a:pt x="34" y="43"/>
                  </a:lnTo>
                  <a:lnTo>
                    <a:pt x="40" y="45"/>
                  </a:lnTo>
                  <a:lnTo>
                    <a:pt x="45" y="46"/>
                  </a:lnTo>
                  <a:lnTo>
                    <a:pt x="46" y="46"/>
                  </a:lnTo>
                  <a:lnTo>
                    <a:pt x="48" y="47"/>
                  </a:lnTo>
                  <a:lnTo>
                    <a:pt x="48" y="45"/>
                  </a:lnTo>
                  <a:lnTo>
                    <a:pt x="49" y="43"/>
                  </a:lnTo>
                  <a:lnTo>
                    <a:pt x="51" y="41"/>
                  </a:lnTo>
                  <a:lnTo>
                    <a:pt x="53" y="42"/>
                  </a:lnTo>
                  <a:lnTo>
                    <a:pt x="53" y="39"/>
                  </a:lnTo>
                  <a:lnTo>
                    <a:pt x="53" y="35"/>
                  </a:lnTo>
                  <a:close/>
                </a:path>
              </a:pathLst>
            </a:custGeom>
            <a:noFill/>
            <a:ln w="3175">
              <a:solidFill>
                <a:srgbClr val="61626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266" name="Picture 12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395" y="-1506"/>
              <a:ext cx="676"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7" name="Picture 12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351" y="-745"/>
              <a:ext cx="9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8" name="Rectangle 124"/>
            <p:cNvSpPr>
              <a:spLocks noChangeArrowheads="1"/>
            </p:cNvSpPr>
            <p:nvPr/>
          </p:nvSpPr>
          <p:spPr bwMode="auto">
            <a:xfrm>
              <a:off x="9160" y="-2185"/>
              <a:ext cx="1257" cy="3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graphicFrame>
        <p:nvGraphicFramePr>
          <p:cNvPr id="6209" name="Tabla 6208"/>
          <p:cNvGraphicFramePr>
            <a:graphicFrameLocks noGrp="1"/>
          </p:cNvGraphicFramePr>
          <p:nvPr>
            <p:extLst>
              <p:ext uri="{D42A27DB-BD31-4B8C-83A1-F6EECF244321}">
                <p14:modId xmlns:p14="http://schemas.microsoft.com/office/powerpoint/2010/main" val="3029762917"/>
              </p:ext>
            </p:extLst>
          </p:nvPr>
        </p:nvGraphicFramePr>
        <p:xfrm>
          <a:off x="273004" y="1408120"/>
          <a:ext cx="3676264" cy="4627880"/>
        </p:xfrm>
        <a:graphic>
          <a:graphicData uri="http://schemas.openxmlformats.org/drawingml/2006/table">
            <a:tbl>
              <a:tblPr firstRow="1" bandRow="1">
                <a:tableStyleId>{5940675A-B579-460E-94D1-54222C63F5DA}</a:tableStyleId>
              </a:tblPr>
              <a:tblGrid>
                <a:gridCol w="624771">
                  <a:extLst>
                    <a:ext uri="{9D8B030D-6E8A-4147-A177-3AD203B41FA5}">
                      <a16:colId xmlns:a16="http://schemas.microsoft.com/office/drawing/2014/main" val="1365488105"/>
                    </a:ext>
                  </a:extLst>
                </a:gridCol>
                <a:gridCol w="3051493">
                  <a:extLst>
                    <a:ext uri="{9D8B030D-6E8A-4147-A177-3AD203B41FA5}">
                      <a16:colId xmlns:a16="http://schemas.microsoft.com/office/drawing/2014/main" val="2570508292"/>
                    </a:ext>
                  </a:extLst>
                </a:gridCol>
              </a:tblGrid>
              <a:tr h="370840">
                <a:tc>
                  <a:txBody>
                    <a:bodyPr/>
                    <a:lstStyle/>
                    <a:p>
                      <a:endParaRPr lang="es-E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Barnahus</a:t>
                      </a:r>
                      <a:r>
                        <a:rPr lang="en-US" sz="1200" kern="1200" dirty="0">
                          <a:solidFill>
                            <a:schemeClr val="tx1"/>
                          </a:solidFill>
                          <a:effectLst/>
                          <a:latin typeface="+mn-lt"/>
                          <a:ea typeface="+mn-ea"/>
                          <a:cs typeface="+mn-cs"/>
                        </a:rPr>
                        <a:t> is in place</a:t>
                      </a:r>
                      <a:endParaRPr lang="es-ES" sz="1200" kern="1200" dirty="0">
                        <a:solidFill>
                          <a:schemeClr val="tx1"/>
                        </a:solidFill>
                        <a:effectLst/>
                        <a:latin typeface="+mn-lt"/>
                        <a:ea typeface="+mn-ea"/>
                        <a:cs typeface="+mn-cs"/>
                      </a:endParaRPr>
                    </a:p>
                  </a:txBody>
                  <a:tcPr/>
                </a:tc>
                <a:extLst>
                  <a:ext uri="{0D108BD9-81ED-4DB2-BD59-A6C34878D82A}">
                    <a16:rowId xmlns:a16="http://schemas.microsoft.com/office/drawing/2014/main" val="185178120"/>
                  </a:ext>
                </a:extLst>
              </a:tr>
              <a:tr h="370840">
                <a:tc>
                  <a:txBody>
                    <a:bodyPr/>
                    <a:lstStyle/>
                    <a:p>
                      <a:endParaRPr lang="es-E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Barnahus</a:t>
                      </a:r>
                      <a:r>
                        <a:rPr lang="en-US" sz="1200" kern="1200" dirty="0">
                          <a:solidFill>
                            <a:schemeClr val="tx1"/>
                          </a:solidFill>
                          <a:effectLst/>
                          <a:latin typeface="+mn-lt"/>
                          <a:ea typeface="+mn-ea"/>
                          <a:cs typeface="+mn-cs"/>
                        </a:rPr>
                        <a:t>-type services are in place</a:t>
                      </a:r>
                      <a:endParaRPr lang="es-ES" sz="1200" kern="1200" dirty="0">
                        <a:solidFill>
                          <a:schemeClr val="tx1"/>
                        </a:solidFill>
                        <a:effectLst/>
                        <a:latin typeface="+mn-lt"/>
                        <a:ea typeface="+mn-ea"/>
                        <a:cs typeface="+mn-cs"/>
                      </a:endParaRPr>
                    </a:p>
                  </a:txBody>
                  <a:tcPr/>
                </a:tc>
                <a:extLst>
                  <a:ext uri="{0D108BD9-81ED-4DB2-BD59-A6C34878D82A}">
                    <a16:rowId xmlns:a16="http://schemas.microsoft.com/office/drawing/2014/main" val="122404162"/>
                  </a:ext>
                </a:extLst>
              </a:tr>
              <a:tr h="370840">
                <a:tc>
                  <a:txBody>
                    <a:bodyPr/>
                    <a:lstStyle/>
                    <a:p>
                      <a:endParaRPr lang="es-ES" dirty="0"/>
                    </a:p>
                  </a:txBody>
                  <a:tcPr/>
                </a:tc>
                <a:tc>
                  <a:txBody>
                    <a:bodyPr/>
                    <a:lstStyle/>
                    <a:p>
                      <a:r>
                        <a:rPr lang="en-US" sz="1200" kern="1200" dirty="0" err="1">
                          <a:solidFill>
                            <a:schemeClr val="tx1"/>
                          </a:solidFill>
                          <a:effectLst/>
                          <a:latin typeface="+mn-lt"/>
                          <a:ea typeface="+mn-ea"/>
                          <a:cs typeface="+mn-cs"/>
                        </a:rPr>
                        <a:t>Barnahus</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Barnahus</a:t>
                      </a:r>
                      <a:r>
                        <a:rPr lang="en-US" sz="1200" kern="1200" dirty="0">
                          <a:solidFill>
                            <a:schemeClr val="tx1"/>
                          </a:solidFill>
                          <a:effectLst/>
                          <a:latin typeface="+mn-lt"/>
                          <a:ea typeface="+mn-ea"/>
                          <a:cs typeface="+mn-cs"/>
                        </a:rPr>
                        <a:t>-type services are in place</a:t>
                      </a:r>
                      <a:endParaRPr lang="es-ES" sz="1200" dirty="0"/>
                    </a:p>
                  </a:txBody>
                  <a:tcPr/>
                </a:tc>
                <a:extLst>
                  <a:ext uri="{0D108BD9-81ED-4DB2-BD59-A6C34878D82A}">
                    <a16:rowId xmlns:a16="http://schemas.microsoft.com/office/drawing/2014/main" val="1379793114"/>
                  </a:ext>
                </a:extLst>
              </a:tr>
              <a:tr h="370840">
                <a:tc>
                  <a:txBody>
                    <a:bodyPr/>
                    <a:lstStyle/>
                    <a:p>
                      <a:endParaRPr lang="es-ES" dirty="0"/>
                    </a:p>
                  </a:txBody>
                  <a:tcPr/>
                </a:tc>
                <a:tc>
                  <a:txBody>
                    <a:bodyPr/>
                    <a:lstStyle/>
                    <a:p>
                      <a:r>
                        <a:rPr lang="en-US" sz="1200" dirty="0" err="1"/>
                        <a:t>Barnahus</a:t>
                      </a:r>
                      <a:r>
                        <a:rPr lang="en-US" sz="1200" dirty="0"/>
                        <a:t> or </a:t>
                      </a:r>
                      <a:r>
                        <a:rPr lang="en-US" sz="1200" dirty="0" err="1"/>
                        <a:t>Barnahus</a:t>
                      </a:r>
                      <a:r>
                        <a:rPr lang="en-US" sz="1200" dirty="0"/>
                        <a:t>-type services are in the process of being set up</a:t>
                      </a:r>
                      <a:endParaRPr lang="es-ES" sz="1200" dirty="0"/>
                    </a:p>
                  </a:txBody>
                  <a:tcPr/>
                </a:tc>
                <a:extLst>
                  <a:ext uri="{0D108BD9-81ED-4DB2-BD59-A6C34878D82A}">
                    <a16:rowId xmlns:a16="http://schemas.microsoft.com/office/drawing/2014/main" val="3917012340"/>
                  </a:ext>
                </a:extLst>
              </a:tr>
              <a:tr h="370840">
                <a:tc>
                  <a:txBody>
                    <a:bodyPr/>
                    <a:lstStyle/>
                    <a:p>
                      <a:endParaRPr lang="es-ES" dirty="0"/>
                    </a:p>
                  </a:txBody>
                  <a:tcPr/>
                </a:tc>
                <a:tc>
                  <a:txBody>
                    <a:bodyPr/>
                    <a:lstStyle/>
                    <a:p>
                      <a:r>
                        <a:rPr lang="en-US" sz="1200" dirty="0"/>
                        <a:t>other MD/IA services for child victims and witnesses of crime are in place</a:t>
                      </a:r>
                      <a:endParaRPr lang="es-ES" sz="1200" dirty="0"/>
                    </a:p>
                  </a:txBody>
                  <a:tcPr/>
                </a:tc>
                <a:extLst>
                  <a:ext uri="{0D108BD9-81ED-4DB2-BD59-A6C34878D82A}">
                    <a16:rowId xmlns:a16="http://schemas.microsoft.com/office/drawing/2014/main" val="678298915"/>
                  </a:ext>
                </a:extLst>
              </a:tr>
              <a:tr h="370840">
                <a:tc>
                  <a:txBody>
                    <a:bodyPr/>
                    <a:lstStyle/>
                    <a:p>
                      <a:endParaRPr lang="es-ES" dirty="0"/>
                    </a:p>
                  </a:txBody>
                  <a:tcPr/>
                </a:tc>
                <a:tc>
                  <a:txBody>
                    <a:bodyPr/>
                    <a:lstStyle/>
                    <a:p>
                      <a:r>
                        <a:rPr lang="en-US" sz="1200" dirty="0"/>
                        <a:t>other MD/IA services for children are in place for child victims and witnesses of crime and </a:t>
                      </a:r>
                      <a:r>
                        <a:rPr lang="en-US" sz="1200" dirty="0" err="1"/>
                        <a:t>Barnahus</a:t>
                      </a:r>
                      <a:r>
                        <a:rPr lang="en-US" sz="1200" dirty="0"/>
                        <a:t> or </a:t>
                      </a:r>
                      <a:r>
                        <a:rPr lang="en-US" sz="1200" dirty="0" err="1"/>
                        <a:t>Barnahus</a:t>
                      </a:r>
                      <a:r>
                        <a:rPr lang="en-US" sz="1200" dirty="0"/>
                        <a:t>-type services are in the process of being set up</a:t>
                      </a:r>
                    </a:p>
                    <a:p>
                      <a:endParaRPr lang="es-ES" sz="1200" dirty="0"/>
                    </a:p>
                  </a:txBody>
                  <a:tcPr/>
                </a:tc>
                <a:extLst>
                  <a:ext uri="{0D108BD9-81ED-4DB2-BD59-A6C34878D82A}">
                    <a16:rowId xmlns:a16="http://schemas.microsoft.com/office/drawing/2014/main" val="1859282616"/>
                  </a:ext>
                </a:extLst>
              </a:tr>
              <a:tr h="370840">
                <a:tc>
                  <a:txBody>
                    <a:bodyPr/>
                    <a:lstStyle/>
                    <a:p>
                      <a:endParaRPr lang="es-ES" dirty="0"/>
                    </a:p>
                  </a:txBody>
                  <a:tcPr/>
                </a:tc>
                <a:tc>
                  <a:txBody>
                    <a:bodyPr/>
                    <a:lstStyle/>
                    <a:p>
                      <a:r>
                        <a:rPr lang="en-US" sz="1200" dirty="0" err="1"/>
                        <a:t>Barnahus</a:t>
                      </a:r>
                      <a:r>
                        <a:rPr lang="en-US" sz="1200" dirty="0"/>
                        <a:t> or </a:t>
                      </a:r>
                      <a:r>
                        <a:rPr lang="en-US" sz="1200" dirty="0" err="1"/>
                        <a:t>Barnahus</a:t>
                      </a:r>
                      <a:r>
                        <a:rPr lang="en-US" sz="1200" dirty="0"/>
                        <a:t>-type services and other MD/IA services for child victims and witnesses of crime are in place</a:t>
                      </a:r>
                    </a:p>
                    <a:p>
                      <a:endParaRPr lang="es-ES" dirty="0"/>
                    </a:p>
                  </a:txBody>
                  <a:tcPr/>
                </a:tc>
                <a:extLst>
                  <a:ext uri="{0D108BD9-81ED-4DB2-BD59-A6C34878D82A}">
                    <a16:rowId xmlns:a16="http://schemas.microsoft.com/office/drawing/2014/main" val="1571287829"/>
                  </a:ext>
                </a:extLst>
              </a:tr>
              <a:tr h="370840">
                <a:tc>
                  <a:txBody>
                    <a:bodyPr/>
                    <a:lstStyle/>
                    <a:p>
                      <a:endParaRPr lang="es-ES"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err="1"/>
                        <a:t>Barnahus</a:t>
                      </a:r>
                      <a:r>
                        <a:rPr lang="en-US" sz="1200" dirty="0"/>
                        <a:t> or other child-friendly justice services are not yet in place</a:t>
                      </a:r>
                    </a:p>
                    <a:p>
                      <a:endParaRPr lang="es-ES" dirty="0"/>
                    </a:p>
                  </a:txBody>
                  <a:tcPr/>
                </a:tc>
                <a:extLst>
                  <a:ext uri="{0D108BD9-81ED-4DB2-BD59-A6C34878D82A}">
                    <a16:rowId xmlns:a16="http://schemas.microsoft.com/office/drawing/2014/main" val="138362165"/>
                  </a:ext>
                </a:extLst>
              </a:tr>
            </a:tbl>
          </a:graphicData>
        </a:graphic>
      </p:graphicFrame>
      <p:pic>
        <p:nvPicPr>
          <p:cNvPr id="6210" name="Imagen 6209"/>
          <p:cNvPicPr>
            <a:picLocks noChangeAspect="1"/>
          </p:cNvPicPr>
          <p:nvPr/>
        </p:nvPicPr>
        <p:blipFill>
          <a:blip r:embed="rId31"/>
          <a:stretch>
            <a:fillRect/>
          </a:stretch>
        </p:blipFill>
        <p:spPr>
          <a:xfrm>
            <a:off x="505440" y="1520793"/>
            <a:ext cx="180952" cy="142857"/>
          </a:xfrm>
          <a:prstGeom prst="rect">
            <a:avLst/>
          </a:prstGeom>
        </p:spPr>
      </p:pic>
      <p:pic>
        <p:nvPicPr>
          <p:cNvPr id="6211" name="Imagen 6210"/>
          <p:cNvPicPr>
            <a:picLocks noChangeAspect="1"/>
          </p:cNvPicPr>
          <p:nvPr/>
        </p:nvPicPr>
        <p:blipFill>
          <a:blip r:embed="rId32"/>
          <a:stretch>
            <a:fillRect/>
          </a:stretch>
        </p:blipFill>
        <p:spPr>
          <a:xfrm>
            <a:off x="505440" y="1931223"/>
            <a:ext cx="190476" cy="133333"/>
          </a:xfrm>
          <a:prstGeom prst="rect">
            <a:avLst/>
          </a:prstGeom>
        </p:spPr>
      </p:pic>
      <p:pic>
        <p:nvPicPr>
          <p:cNvPr id="6214" name="Imagen 6213"/>
          <p:cNvPicPr>
            <a:picLocks noChangeAspect="1"/>
          </p:cNvPicPr>
          <p:nvPr/>
        </p:nvPicPr>
        <p:blipFill>
          <a:blip r:embed="rId33"/>
          <a:stretch>
            <a:fillRect/>
          </a:stretch>
        </p:blipFill>
        <p:spPr>
          <a:xfrm>
            <a:off x="500678" y="2315249"/>
            <a:ext cx="190476" cy="142857"/>
          </a:xfrm>
          <a:prstGeom prst="rect">
            <a:avLst/>
          </a:prstGeom>
        </p:spPr>
      </p:pic>
      <p:pic>
        <p:nvPicPr>
          <p:cNvPr id="6215" name="Imagen 6214"/>
          <p:cNvPicPr>
            <a:picLocks noChangeAspect="1"/>
          </p:cNvPicPr>
          <p:nvPr/>
        </p:nvPicPr>
        <p:blipFill>
          <a:blip r:embed="rId34"/>
          <a:stretch>
            <a:fillRect/>
          </a:stretch>
        </p:blipFill>
        <p:spPr>
          <a:xfrm>
            <a:off x="495916" y="2707898"/>
            <a:ext cx="190476" cy="142857"/>
          </a:xfrm>
          <a:prstGeom prst="rect">
            <a:avLst/>
          </a:prstGeom>
        </p:spPr>
      </p:pic>
      <p:pic>
        <p:nvPicPr>
          <p:cNvPr id="6216" name="Imagen 6215"/>
          <p:cNvPicPr>
            <a:picLocks noChangeAspect="1"/>
          </p:cNvPicPr>
          <p:nvPr/>
        </p:nvPicPr>
        <p:blipFill>
          <a:blip r:embed="rId35"/>
          <a:stretch>
            <a:fillRect/>
          </a:stretch>
        </p:blipFill>
        <p:spPr>
          <a:xfrm>
            <a:off x="505440" y="3211003"/>
            <a:ext cx="200000" cy="152381"/>
          </a:xfrm>
          <a:prstGeom prst="rect">
            <a:avLst/>
          </a:prstGeom>
        </p:spPr>
      </p:pic>
      <p:pic>
        <p:nvPicPr>
          <p:cNvPr id="6218" name="Imagen 6217"/>
          <p:cNvPicPr>
            <a:picLocks noChangeAspect="1"/>
          </p:cNvPicPr>
          <p:nvPr/>
        </p:nvPicPr>
        <p:blipFill>
          <a:blip r:embed="rId36"/>
          <a:stretch>
            <a:fillRect/>
          </a:stretch>
        </p:blipFill>
        <p:spPr>
          <a:xfrm>
            <a:off x="505440" y="3786486"/>
            <a:ext cx="200000" cy="161905"/>
          </a:xfrm>
          <a:prstGeom prst="rect">
            <a:avLst/>
          </a:prstGeom>
        </p:spPr>
      </p:pic>
      <p:pic>
        <p:nvPicPr>
          <p:cNvPr id="6219" name="Imagen 6218"/>
          <p:cNvPicPr>
            <a:picLocks noChangeAspect="1"/>
          </p:cNvPicPr>
          <p:nvPr/>
        </p:nvPicPr>
        <p:blipFill>
          <a:blip r:embed="rId37"/>
          <a:stretch>
            <a:fillRect/>
          </a:stretch>
        </p:blipFill>
        <p:spPr>
          <a:xfrm>
            <a:off x="495916" y="4712737"/>
            <a:ext cx="190476" cy="142857"/>
          </a:xfrm>
          <a:prstGeom prst="rect">
            <a:avLst/>
          </a:prstGeom>
        </p:spPr>
      </p:pic>
      <p:pic>
        <p:nvPicPr>
          <p:cNvPr id="6220" name="Imagen 6219"/>
          <p:cNvPicPr>
            <a:picLocks noChangeAspect="1"/>
          </p:cNvPicPr>
          <p:nvPr/>
        </p:nvPicPr>
        <p:blipFill>
          <a:blip r:embed="rId38"/>
          <a:stretch>
            <a:fillRect/>
          </a:stretch>
        </p:blipFill>
        <p:spPr>
          <a:xfrm>
            <a:off x="500678" y="5489494"/>
            <a:ext cx="180952" cy="142857"/>
          </a:xfrm>
          <a:prstGeom prst="rect">
            <a:avLst/>
          </a:prstGeom>
        </p:spPr>
      </p:pic>
      <p:sp>
        <p:nvSpPr>
          <p:cNvPr id="6221" name="Rectángulo 6220"/>
          <p:cNvSpPr/>
          <p:nvPr/>
        </p:nvSpPr>
        <p:spPr>
          <a:xfrm>
            <a:off x="2396190" y="6124084"/>
            <a:ext cx="5808472" cy="215444"/>
          </a:xfrm>
          <a:prstGeom prst="rect">
            <a:avLst/>
          </a:prstGeom>
        </p:spPr>
        <p:txBody>
          <a:bodyPr wrap="square">
            <a:spAutoFit/>
          </a:bodyPr>
          <a:lstStyle/>
          <a:p>
            <a:r>
              <a:rPr lang="en-US" sz="800" i="1" dirty="0">
                <a:latin typeface="Trebuchet MS" panose="020B0603020202020204" pitchFamily="34" charset="0"/>
                <a:ea typeface="Trebuchet MS" panose="020B0603020202020204" pitchFamily="34" charset="0"/>
                <a:cs typeface="Trebuchet MS" panose="020B0603020202020204" pitchFamily="34" charset="0"/>
              </a:rPr>
              <a:t>Source:</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Data</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and</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analysis</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by</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Council</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of</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Europe,</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Children’s</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Rights</a:t>
            </a:r>
            <a:r>
              <a:rPr lang="en-US" sz="800" i="1" spc="-3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Division,</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err="1">
                <a:latin typeface="Trebuchet MS" panose="020B0603020202020204" pitchFamily="34" charset="0"/>
                <a:ea typeface="Trebuchet MS" panose="020B0603020202020204" pitchFamily="34" charset="0"/>
                <a:cs typeface="Trebuchet MS" panose="020B0603020202020204" pitchFamily="34" charset="0"/>
              </a:rPr>
              <a:t>Barnahus</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Mapping</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Study,</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2023.</a:t>
            </a:r>
            <a:endParaRPr lang="es-ES" dirty="0"/>
          </a:p>
        </p:txBody>
      </p:sp>
    </p:spTree>
    <p:extLst>
      <p:ext uri="{BB962C8B-B14F-4D97-AF65-F5344CB8AC3E}">
        <p14:creationId xmlns:p14="http://schemas.microsoft.com/office/powerpoint/2010/main" val="1353681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0611" y="203761"/>
            <a:ext cx="7215447" cy="1325563"/>
          </a:xfrm>
        </p:spPr>
        <p:txBody>
          <a:bodyPr/>
          <a:lstStyle/>
          <a:p>
            <a:r>
              <a:rPr lang="en-US" sz="2800" u="sng" dirty="0">
                <a:solidFill>
                  <a:schemeClr val="accent1">
                    <a:lumMod val="75000"/>
                  </a:schemeClr>
                </a:solidFill>
              </a:rPr>
              <a:t>Map 2: Council of Europe member States where </a:t>
            </a:r>
            <a:r>
              <a:rPr lang="en-US" sz="2800" u="sng" dirty="0" err="1">
                <a:solidFill>
                  <a:schemeClr val="accent1">
                    <a:lumMod val="75000"/>
                  </a:schemeClr>
                </a:solidFill>
              </a:rPr>
              <a:t>Barnahus</a:t>
            </a:r>
            <a:r>
              <a:rPr lang="en-US" sz="2800" u="sng" dirty="0">
                <a:solidFill>
                  <a:schemeClr val="accent1">
                    <a:lumMod val="75000"/>
                  </a:schemeClr>
                </a:solidFill>
              </a:rPr>
              <a:t> is in place: year of establishment </a:t>
            </a:r>
            <a:endParaRPr lang="es-ES" sz="2800" dirty="0">
              <a:solidFill>
                <a:schemeClr val="accent1">
                  <a:lumMod val="75000"/>
                </a:schemeClr>
              </a:solidFill>
            </a:endParaRPr>
          </a:p>
        </p:txBody>
      </p:sp>
      <p:grpSp>
        <p:nvGrpSpPr>
          <p:cNvPr id="4" name="Group 1126"/>
          <p:cNvGrpSpPr>
            <a:grpSpLocks/>
          </p:cNvGrpSpPr>
          <p:nvPr/>
        </p:nvGrpSpPr>
        <p:grpSpPr bwMode="auto">
          <a:xfrm>
            <a:off x="3524596" y="1529325"/>
            <a:ext cx="5212080" cy="4180998"/>
            <a:chOff x="4330" y="-3260"/>
            <a:chExt cx="6092" cy="5419"/>
          </a:xfrm>
        </p:grpSpPr>
        <p:pic>
          <p:nvPicPr>
            <p:cNvPr id="5" name="Picture 1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0" y="-3260"/>
              <a:ext cx="6087" cy="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3" y="946"/>
              <a:ext cx="338"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 y="-2565"/>
              <a:ext cx="679"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1155"/>
            <p:cNvSpPr>
              <a:spLocks/>
            </p:cNvSpPr>
            <p:nvPr/>
          </p:nvSpPr>
          <p:spPr bwMode="auto">
            <a:xfrm>
              <a:off x="6781" y="2028"/>
              <a:ext cx="54" cy="47"/>
            </a:xfrm>
            <a:custGeom>
              <a:avLst/>
              <a:gdLst>
                <a:gd name="T0" fmla="+- 0 6791 6781"/>
                <a:gd name="T1" fmla="*/ T0 w 54"/>
                <a:gd name="T2" fmla="+- 0 2029 2029"/>
                <a:gd name="T3" fmla="*/ 2029 h 47"/>
                <a:gd name="T4" fmla="+- 0 6783 6781"/>
                <a:gd name="T5" fmla="*/ T4 w 54"/>
                <a:gd name="T6" fmla="+- 0 2030 2029"/>
                <a:gd name="T7" fmla="*/ 2030 h 47"/>
                <a:gd name="T8" fmla="+- 0 6781 6781"/>
                <a:gd name="T9" fmla="*/ T8 w 54"/>
                <a:gd name="T10" fmla="+- 0 2031 2029"/>
                <a:gd name="T11" fmla="*/ 2031 h 47"/>
                <a:gd name="T12" fmla="+- 0 6781 6781"/>
                <a:gd name="T13" fmla="*/ T12 w 54"/>
                <a:gd name="T14" fmla="+- 0 2032 2029"/>
                <a:gd name="T15" fmla="*/ 2032 h 47"/>
                <a:gd name="T16" fmla="+- 0 6782 6781"/>
                <a:gd name="T17" fmla="*/ T16 w 54"/>
                <a:gd name="T18" fmla="+- 0 2034 2029"/>
                <a:gd name="T19" fmla="*/ 2034 h 47"/>
                <a:gd name="T20" fmla="+- 0 6782 6781"/>
                <a:gd name="T21" fmla="*/ T20 w 54"/>
                <a:gd name="T22" fmla="+- 0 2036 2029"/>
                <a:gd name="T23" fmla="*/ 2036 h 47"/>
                <a:gd name="T24" fmla="+- 0 6784 6781"/>
                <a:gd name="T25" fmla="*/ T24 w 54"/>
                <a:gd name="T26" fmla="+- 0 2037 2029"/>
                <a:gd name="T27" fmla="*/ 2037 h 47"/>
                <a:gd name="T28" fmla="+- 0 6787 6781"/>
                <a:gd name="T29" fmla="*/ T28 w 54"/>
                <a:gd name="T30" fmla="+- 0 2038 2029"/>
                <a:gd name="T31" fmla="*/ 2038 h 47"/>
                <a:gd name="T32" fmla="+- 0 6789 6781"/>
                <a:gd name="T33" fmla="*/ T32 w 54"/>
                <a:gd name="T34" fmla="+- 0 2039 2029"/>
                <a:gd name="T35" fmla="*/ 2039 h 47"/>
                <a:gd name="T36" fmla="+- 0 6792 6781"/>
                <a:gd name="T37" fmla="*/ T36 w 54"/>
                <a:gd name="T38" fmla="+- 0 2039 2029"/>
                <a:gd name="T39" fmla="*/ 2039 h 47"/>
                <a:gd name="T40" fmla="+- 0 6794 6781"/>
                <a:gd name="T41" fmla="*/ T40 w 54"/>
                <a:gd name="T42" fmla="+- 0 2039 2029"/>
                <a:gd name="T43" fmla="*/ 2039 h 47"/>
                <a:gd name="T44" fmla="+- 0 6798 6781"/>
                <a:gd name="T45" fmla="*/ T44 w 54"/>
                <a:gd name="T46" fmla="+- 0 2037 2029"/>
                <a:gd name="T47" fmla="*/ 2037 h 47"/>
                <a:gd name="T48" fmla="+- 0 6801 6781"/>
                <a:gd name="T49" fmla="*/ T48 w 54"/>
                <a:gd name="T50" fmla="+- 0 2037 2029"/>
                <a:gd name="T51" fmla="*/ 2037 h 47"/>
                <a:gd name="T52" fmla="+- 0 6802 6781"/>
                <a:gd name="T53" fmla="*/ T52 w 54"/>
                <a:gd name="T54" fmla="+- 0 2036 2029"/>
                <a:gd name="T55" fmla="*/ 2036 h 47"/>
                <a:gd name="T56" fmla="+- 0 6800 6781"/>
                <a:gd name="T57" fmla="*/ T56 w 54"/>
                <a:gd name="T58" fmla="+- 0 2033 2029"/>
                <a:gd name="T59" fmla="*/ 2033 h 47"/>
                <a:gd name="T60" fmla="+- 0 6795 6781"/>
                <a:gd name="T61" fmla="*/ T60 w 54"/>
                <a:gd name="T62" fmla="+- 0 2030 2029"/>
                <a:gd name="T63" fmla="*/ 2030 h 47"/>
                <a:gd name="T64" fmla="+- 0 6791 6781"/>
                <a:gd name="T65" fmla="*/ T64 w 54"/>
                <a:gd name="T66" fmla="+- 0 2029 2029"/>
                <a:gd name="T67" fmla="*/ 2029 h 47"/>
                <a:gd name="T68" fmla="+- 0 6808 6781"/>
                <a:gd name="T69" fmla="*/ T68 w 54"/>
                <a:gd name="T70" fmla="+- 0 2043 2029"/>
                <a:gd name="T71" fmla="*/ 2043 h 47"/>
                <a:gd name="T72" fmla="+- 0 6806 6781"/>
                <a:gd name="T73" fmla="*/ T72 w 54"/>
                <a:gd name="T74" fmla="+- 0 2043 2029"/>
                <a:gd name="T75" fmla="*/ 2043 h 47"/>
                <a:gd name="T76" fmla="+- 0 6804 6781"/>
                <a:gd name="T77" fmla="*/ T76 w 54"/>
                <a:gd name="T78" fmla="+- 0 2044 2029"/>
                <a:gd name="T79" fmla="*/ 2044 h 47"/>
                <a:gd name="T80" fmla="+- 0 6802 6781"/>
                <a:gd name="T81" fmla="*/ T80 w 54"/>
                <a:gd name="T82" fmla="+- 0 2045 2029"/>
                <a:gd name="T83" fmla="*/ 2045 h 47"/>
                <a:gd name="T84" fmla="+- 0 6801 6781"/>
                <a:gd name="T85" fmla="*/ T84 w 54"/>
                <a:gd name="T86" fmla="+- 0 2046 2029"/>
                <a:gd name="T87" fmla="*/ 2046 h 47"/>
                <a:gd name="T88" fmla="+- 0 6802 6781"/>
                <a:gd name="T89" fmla="*/ T88 w 54"/>
                <a:gd name="T90" fmla="+- 0 2048 2029"/>
                <a:gd name="T91" fmla="*/ 2048 h 47"/>
                <a:gd name="T92" fmla="+- 0 6803 6781"/>
                <a:gd name="T93" fmla="*/ T92 w 54"/>
                <a:gd name="T94" fmla="+- 0 2051 2029"/>
                <a:gd name="T95" fmla="*/ 2051 h 47"/>
                <a:gd name="T96" fmla="+- 0 6803 6781"/>
                <a:gd name="T97" fmla="*/ T96 w 54"/>
                <a:gd name="T98" fmla="+- 0 2055 2029"/>
                <a:gd name="T99" fmla="*/ 2055 h 47"/>
                <a:gd name="T100" fmla="+- 0 6803 6781"/>
                <a:gd name="T101" fmla="*/ T100 w 54"/>
                <a:gd name="T102" fmla="+- 0 2062 2029"/>
                <a:gd name="T103" fmla="*/ 2062 h 47"/>
                <a:gd name="T104" fmla="+- 0 6804 6781"/>
                <a:gd name="T105" fmla="*/ T104 w 54"/>
                <a:gd name="T106" fmla="+- 0 2063 2029"/>
                <a:gd name="T107" fmla="*/ 2063 h 47"/>
                <a:gd name="T108" fmla="+- 0 6806 6781"/>
                <a:gd name="T109" fmla="*/ T108 w 54"/>
                <a:gd name="T110" fmla="+- 0 2064 2029"/>
                <a:gd name="T111" fmla="*/ 2064 h 47"/>
                <a:gd name="T112" fmla="+- 0 6806 6781"/>
                <a:gd name="T113" fmla="*/ T112 w 54"/>
                <a:gd name="T114" fmla="+- 0 2064 2029"/>
                <a:gd name="T115" fmla="*/ 2064 h 47"/>
                <a:gd name="T116" fmla="+- 0 6809 6781"/>
                <a:gd name="T117" fmla="*/ T116 w 54"/>
                <a:gd name="T118" fmla="+- 0 2069 2029"/>
                <a:gd name="T119" fmla="*/ 2069 h 47"/>
                <a:gd name="T120" fmla="+- 0 6815 6781"/>
                <a:gd name="T121" fmla="*/ T120 w 54"/>
                <a:gd name="T122" fmla="+- 0 2072 2029"/>
                <a:gd name="T123" fmla="*/ 2072 h 47"/>
                <a:gd name="T124" fmla="+- 0 6821 6781"/>
                <a:gd name="T125" fmla="*/ T124 w 54"/>
                <a:gd name="T126" fmla="+- 0 2074 2029"/>
                <a:gd name="T127" fmla="*/ 2074 h 47"/>
                <a:gd name="T128" fmla="+- 0 6826 6781"/>
                <a:gd name="T129" fmla="*/ T128 w 54"/>
                <a:gd name="T130" fmla="+- 0 2074 2029"/>
                <a:gd name="T131" fmla="*/ 2074 h 47"/>
                <a:gd name="T132" fmla="+- 0 6827 6781"/>
                <a:gd name="T133" fmla="*/ T132 w 54"/>
                <a:gd name="T134" fmla="+- 0 2075 2029"/>
                <a:gd name="T135" fmla="*/ 2075 h 47"/>
                <a:gd name="T136" fmla="+- 0 6829 6781"/>
                <a:gd name="T137" fmla="*/ T136 w 54"/>
                <a:gd name="T138" fmla="+- 0 2076 2029"/>
                <a:gd name="T139" fmla="*/ 2076 h 47"/>
                <a:gd name="T140" fmla="+- 0 6829 6781"/>
                <a:gd name="T141" fmla="*/ T140 w 54"/>
                <a:gd name="T142" fmla="+- 0 2074 2029"/>
                <a:gd name="T143" fmla="*/ 2074 h 47"/>
                <a:gd name="T144" fmla="+- 0 6830 6781"/>
                <a:gd name="T145" fmla="*/ T144 w 54"/>
                <a:gd name="T146" fmla="+- 0 2072 2029"/>
                <a:gd name="T147" fmla="*/ 2072 h 47"/>
                <a:gd name="T148" fmla="+- 0 6832 6781"/>
                <a:gd name="T149" fmla="*/ T148 w 54"/>
                <a:gd name="T150" fmla="+- 0 2070 2029"/>
                <a:gd name="T151" fmla="*/ 2070 h 47"/>
                <a:gd name="T152" fmla="+- 0 6834 6781"/>
                <a:gd name="T153" fmla="*/ T152 w 54"/>
                <a:gd name="T154" fmla="+- 0 2070 2029"/>
                <a:gd name="T155" fmla="*/ 2070 h 47"/>
                <a:gd name="T156" fmla="+- 0 6834 6781"/>
                <a:gd name="T157" fmla="*/ T156 w 54"/>
                <a:gd name="T158" fmla="+- 0 2068 2029"/>
                <a:gd name="T159" fmla="*/ 2068 h 47"/>
                <a:gd name="T160" fmla="+- 0 6834 6781"/>
                <a:gd name="T161" fmla="*/ T160 w 54"/>
                <a:gd name="T162" fmla="+- 0 2064 2029"/>
                <a:gd name="T163" fmla="*/ 2064 h 47"/>
                <a:gd name="T164" fmla="+- 0 6832 6781"/>
                <a:gd name="T165" fmla="*/ T164 w 54"/>
                <a:gd name="T166" fmla="+- 0 2061 2029"/>
                <a:gd name="T167" fmla="*/ 2061 h 47"/>
                <a:gd name="T168" fmla="+- 0 6828 6781"/>
                <a:gd name="T169" fmla="*/ T168 w 54"/>
                <a:gd name="T170" fmla="+- 0 2059 2029"/>
                <a:gd name="T171" fmla="*/ 2059 h 47"/>
                <a:gd name="T172" fmla="+- 0 6827 6781"/>
                <a:gd name="T173" fmla="*/ T172 w 54"/>
                <a:gd name="T174" fmla="+- 0 2059 2029"/>
                <a:gd name="T175" fmla="*/ 2059 h 47"/>
                <a:gd name="T176" fmla="+- 0 6827 6781"/>
                <a:gd name="T177" fmla="*/ T176 w 54"/>
                <a:gd name="T178" fmla="+- 0 2055 2029"/>
                <a:gd name="T179" fmla="*/ 2055 h 47"/>
                <a:gd name="T180" fmla="+- 0 6826 6781"/>
                <a:gd name="T181" fmla="*/ T180 w 54"/>
                <a:gd name="T182" fmla="+- 0 2054 2029"/>
                <a:gd name="T183" fmla="*/ 2054 h 47"/>
                <a:gd name="T184" fmla="+- 0 6822 6781"/>
                <a:gd name="T185" fmla="*/ T184 w 54"/>
                <a:gd name="T186" fmla="+- 0 2053 2029"/>
                <a:gd name="T187" fmla="*/ 2053 h 47"/>
                <a:gd name="T188" fmla="+- 0 6818 6781"/>
                <a:gd name="T189" fmla="*/ T188 w 54"/>
                <a:gd name="T190" fmla="+- 0 2049 2029"/>
                <a:gd name="T191" fmla="*/ 2049 h 47"/>
                <a:gd name="T192" fmla="+- 0 6815 6781"/>
                <a:gd name="T193" fmla="*/ T192 w 54"/>
                <a:gd name="T194" fmla="+- 0 2048 2029"/>
                <a:gd name="T195" fmla="*/ 2048 h 47"/>
                <a:gd name="T196" fmla="+- 0 6804 6781"/>
                <a:gd name="T197" fmla="*/ T196 w 54"/>
                <a:gd name="T198" fmla="+- 0 2046 2029"/>
                <a:gd name="T199" fmla="*/ 2046 h 47"/>
                <a:gd name="T200" fmla="+- 0 6806 6781"/>
                <a:gd name="T201" fmla="*/ T200 w 54"/>
                <a:gd name="T202" fmla="+- 0 2045 2029"/>
                <a:gd name="T203" fmla="*/ 2045 h 47"/>
                <a:gd name="T204" fmla="+- 0 6807 6781"/>
                <a:gd name="T205" fmla="*/ T204 w 54"/>
                <a:gd name="T206" fmla="+- 0 2044 2029"/>
                <a:gd name="T207" fmla="*/ 2044 h 47"/>
                <a:gd name="T208" fmla="+- 0 6808 6781"/>
                <a:gd name="T209" fmla="*/ T208 w 54"/>
                <a:gd name="T210" fmla="+- 0 2044 2029"/>
                <a:gd name="T211" fmla="*/ 2044 h 47"/>
                <a:gd name="T212" fmla="+- 0 6808 6781"/>
                <a:gd name="T213" fmla="*/ T212 w 54"/>
                <a:gd name="T214" fmla="+- 0 2043 2029"/>
                <a:gd name="T215" fmla="*/ 2043 h 47"/>
                <a:gd name="T216" fmla="+- 0 6834 6781"/>
                <a:gd name="T217" fmla="*/ T216 w 54"/>
                <a:gd name="T218" fmla="+- 0 2070 2029"/>
                <a:gd name="T219" fmla="*/ 2070 h 47"/>
                <a:gd name="T220" fmla="+- 0 6832 6781"/>
                <a:gd name="T221" fmla="*/ T220 w 54"/>
                <a:gd name="T222" fmla="+- 0 2070 2029"/>
                <a:gd name="T223" fmla="*/ 2070 h 47"/>
                <a:gd name="T224" fmla="+- 0 6834 6781"/>
                <a:gd name="T225" fmla="*/ T224 w 54"/>
                <a:gd name="T226" fmla="+- 0 2071 2029"/>
                <a:gd name="T227" fmla="*/ 2071 h 47"/>
                <a:gd name="T228" fmla="+- 0 6834 6781"/>
                <a:gd name="T229" fmla="*/ T228 w 54"/>
                <a:gd name="T230" fmla="+- 0 2070 2029"/>
                <a:gd name="T231" fmla="*/ 2070 h 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54" h="47">
                  <a:moveTo>
                    <a:pt x="10" y="0"/>
                  </a:moveTo>
                  <a:lnTo>
                    <a:pt x="2" y="1"/>
                  </a:lnTo>
                  <a:lnTo>
                    <a:pt x="0" y="2"/>
                  </a:lnTo>
                  <a:lnTo>
                    <a:pt x="0" y="3"/>
                  </a:lnTo>
                  <a:lnTo>
                    <a:pt x="1" y="5"/>
                  </a:lnTo>
                  <a:lnTo>
                    <a:pt x="1" y="7"/>
                  </a:lnTo>
                  <a:lnTo>
                    <a:pt x="3" y="8"/>
                  </a:lnTo>
                  <a:lnTo>
                    <a:pt x="6" y="9"/>
                  </a:lnTo>
                  <a:lnTo>
                    <a:pt x="8" y="10"/>
                  </a:lnTo>
                  <a:lnTo>
                    <a:pt x="11" y="10"/>
                  </a:lnTo>
                  <a:lnTo>
                    <a:pt x="13" y="10"/>
                  </a:lnTo>
                  <a:lnTo>
                    <a:pt x="17" y="8"/>
                  </a:lnTo>
                  <a:lnTo>
                    <a:pt x="20" y="8"/>
                  </a:lnTo>
                  <a:lnTo>
                    <a:pt x="21" y="7"/>
                  </a:lnTo>
                  <a:lnTo>
                    <a:pt x="19" y="4"/>
                  </a:lnTo>
                  <a:lnTo>
                    <a:pt x="14" y="1"/>
                  </a:lnTo>
                  <a:lnTo>
                    <a:pt x="10" y="0"/>
                  </a:lnTo>
                  <a:close/>
                  <a:moveTo>
                    <a:pt x="27" y="14"/>
                  </a:moveTo>
                  <a:lnTo>
                    <a:pt x="25" y="14"/>
                  </a:lnTo>
                  <a:lnTo>
                    <a:pt x="23" y="15"/>
                  </a:lnTo>
                  <a:lnTo>
                    <a:pt x="21" y="16"/>
                  </a:lnTo>
                  <a:lnTo>
                    <a:pt x="20" y="17"/>
                  </a:lnTo>
                  <a:lnTo>
                    <a:pt x="21" y="19"/>
                  </a:lnTo>
                  <a:lnTo>
                    <a:pt x="22" y="22"/>
                  </a:lnTo>
                  <a:lnTo>
                    <a:pt x="22" y="26"/>
                  </a:lnTo>
                  <a:lnTo>
                    <a:pt x="22" y="33"/>
                  </a:lnTo>
                  <a:lnTo>
                    <a:pt x="23" y="34"/>
                  </a:lnTo>
                  <a:lnTo>
                    <a:pt x="25" y="35"/>
                  </a:lnTo>
                  <a:lnTo>
                    <a:pt x="28" y="40"/>
                  </a:lnTo>
                  <a:lnTo>
                    <a:pt x="34" y="43"/>
                  </a:lnTo>
                  <a:lnTo>
                    <a:pt x="40" y="45"/>
                  </a:lnTo>
                  <a:lnTo>
                    <a:pt x="45" y="45"/>
                  </a:lnTo>
                  <a:lnTo>
                    <a:pt x="46" y="46"/>
                  </a:lnTo>
                  <a:lnTo>
                    <a:pt x="48" y="47"/>
                  </a:lnTo>
                  <a:lnTo>
                    <a:pt x="48" y="45"/>
                  </a:lnTo>
                  <a:lnTo>
                    <a:pt x="49" y="43"/>
                  </a:lnTo>
                  <a:lnTo>
                    <a:pt x="51" y="41"/>
                  </a:lnTo>
                  <a:lnTo>
                    <a:pt x="53" y="41"/>
                  </a:lnTo>
                  <a:lnTo>
                    <a:pt x="53" y="39"/>
                  </a:lnTo>
                  <a:lnTo>
                    <a:pt x="53" y="35"/>
                  </a:lnTo>
                  <a:lnTo>
                    <a:pt x="51" y="32"/>
                  </a:lnTo>
                  <a:lnTo>
                    <a:pt x="47" y="30"/>
                  </a:lnTo>
                  <a:lnTo>
                    <a:pt x="46" y="30"/>
                  </a:lnTo>
                  <a:lnTo>
                    <a:pt x="46" y="26"/>
                  </a:lnTo>
                  <a:lnTo>
                    <a:pt x="45" y="25"/>
                  </a:lnTo>
                  <a:lnTo>
                    <a:pt x="41" y="24"/>
                  </a:lnTo>
                  <a:lnTo>
                    <a:pt x="37" y="20"/>
                  </a:lnTo>
                  <a:lnTo>
                    <a:pt x="34" y="19"/>
                  </a:lnTo>
                  <a:lnTo>
                    <a:pt x="23" y="17"/>
                  </a:lnTo>
                  <a:lnTo>
                    <a:pt x="25" y="16"/>
                  </a:lnTo>
                  <a:lnTo>
                    <a:pt x="26" y="15"/>
                  </a:lnTo>
                  <a:lnTo>
                    <a:pt x="27" y="15"/>
                  </a:lnTo>
                  <a:lnTo>
                    <a:pt x="27" y="14"/>
                  </a:lnTo>
                  <a:close/>
                  <a:moveTo>
                    <a:pt x="53" y="41"/>
                  </a:moveTo>
                  <a:lnTo>
                    <a:pt x="51" y="41"/>
                  </a:lnTo>
                  <a:lnTo>
                    <a:pt x="53" y="42"/>
                  </a:lnTo>
                  <a:lnTo>
                    <a:pt x="53" y="41"/>
                  </a:lnTo>
                  <a:close/>
                </a:path>
              </a:pathLst>
            </a:custGeom>
            <a:solidFill>
              <a:srgbClr val="D0CECE"/>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s-ES"/>
            </a:p>
          </p:txBody>
        </p:sp>
        <p:sp>
          <p:nvSpPr>
            <p:cNvPr id="9" name="AutoShape 1154"/>
            <p:cNvSpPr>
              <a:spLocks/>
            </p:cNvSpPr>
            <p:nvPr/>
          </p:nvSpPr>
          <p:spPr bwMode="auto">
            <a:xfrm>
              <a:off x="6781" y="2028"/>
              <a:ext cx="54" cy="47"/>
            </a:xfrm>
            <a:custGeom>
              <a:avLst/>
              <a:gdLst>
                <a:gd name="T0" fmla="+- 0 6802 6781"/>
                <a:gd name="T1" fmla="*/ T0 w 54"/>
                <a:gd name="T2" fmla="+- 0 2036 2029"/>
                <a:gd name="T3" fmla="*/ 2036 h 47"/>
                <a:gd name="T4" fmla="+- 0 6800 6781"/>
                <a:gd name="T5" fmla="*/ T4 w 54"/>
                <a:gd name="T6" fmla="+- 0 2033 2029"/>
                <a:gd name="T7" fmla="*/ 2033 h 47"/>
                <a:gd name="T8" fmla="+- 0 6795 6781"/>
                <a:gd name="T9" fmla="*/ T8 w 54"/>
                <a:gd name="T10" fmla="+- 0 2030 2029"/>
                <a:gd name="T11" fmla="*/ 2030 h 47"/>
                <a:gd name="T12" fmla="+- 0 6791 6781"/>
                <a:gd name="T13" fmla="*/ T12 w 54"/>
                <a:gd name="T14" fmla="+- 0 2029 2029"/>
                <a:gd name="T15" fmla="*/ 2029 h 47"/>
                <a:gd name="T16" fmla="+- 0 6783 6781"/>
                <a:gd name="T17" fmla="*/ T16 w 54"/>
                <a:gd name="T18" fmla="+- 0 2030 2029"/>
                <a:gd name="T19" fmla="*/ 2030 h 47"/>
                <a:gd name="T20" fmla="+- 0 6781 6781"/>
                <a:gd name="T21" fmla="*/ T20 w 54"/>
                <a:gd name="T22" fmla="+- 0 2031 2029"/>
                <a:gd name="T23" fmla="*/ 2031 h 47"/>
                <a:gd name="T24" fmla="+- 0 6781 6781"/>
                <a:gd name="T25" fmla="*/ T24 w 54"/>
                <a:gd name="T26" fmla="+- 0 2032 2029"/>
                <a:gd name="T27" fmla="*/ 2032 h 47"/>
                <a:gd name="T28" fmla="+- 0 6782 6781"/>
                <a:gd name="T29" fmla="*/ T28 w 54"/>
                <a:gd name="T30" fmla="+- 0 2034 2029"/>
                <a:gd name="T31" fmla="*/ 2034 h 47"/>
                <a:gd name="T32" fmla="+- 0 6782 6781"/>
                <a:gd name="T33" fmla="*/ T32 w 54"/>
                <a:gd name="T34" fmla="+- 0 2036 2029"/>
                <a:gd name="T35" fmla="*/ 2036 h 47"/>
                <a:gd name="T36" fmla="+- 0 6784 6781"/>
                <a:gd name="T37" fmla="*/ T36 w 54"/>
                <a:gd name="T38" fmla="+- 0 2037 2029"/>
                <a:gd name="T39" fmla="*/ 2037 h 47"/>
                <a:gd name="T40" fmla="+- 0 6787 6781"/>
                <a:gd name="T41" fmla="*/ T40 w 54"/>
                <a:gd name="T42" fmla="+- 0 2038 2029"/>
                <a:gd name="T43" fmla="*/ 2038 h 47"/>
                <a:gd name="T44" fmla="+- 0 6789 6781"/>
                <a:gd name="T45" fmla="*/ T44 w 54"/>
                <a:gd name="T46" fmla="+- 0 2039 2029"/>
                <a:gd name="T47" fmla="*/ 2039 h 47"/>
                <a:gd name="T48" fmla="+- 0 6792 6781"/>
                <a:gd name="T49" fmla="*/ T48 w 54"/>
                <a:gd name="T50" fmla="+- 0 2039 2029"/>
                <a:gd name="T51" fmla="*/ 2039 h 47"/>
                <a:gd name="T52" fmla="+- 0 6794 6781"/>
                <a:gd name="T53" fmla="*/ T52 w 54"/>
                <a:gd name="T54" fmla="+- 0 2039 2029"/>
                <a:gd name="T55" fmla="*/ 2039 h 47"/>
                <a:gd name="T56" fmla="+- 0 6798 6781"/>
                <a:gd name="T57" fmla="*/ T56 w 54"/>
                <a:gd name="T58" fmla="+- 0 2037 2029"/>
                <a:gd name="T59" fmla="*/ 2037 h 47"/>
                <a:gd name="T60" fmla="+- 0 6801 6781"/>
                <a:gd name="T61" fmla="*/ T60 w 54"/>
                <a:gd name="T62" fmla="+- 0 2037 2029"/>
                <a:gd name="T63" fmla="*/ 2037 h 47"/>
                <a:gd name="T64" fmla="+- 0 6802 6781"/>
                <a:gd name="T65" fmla="*/ T64 w 54"/>
                <a:gd name="T66" fmla="+- 0 2036 2029"/>
                <a:gd name="T67" fmla="*/ 2036 h 47"/>
                <a:gd name="T68" fmla="+- 0 6834 6781"/>
                <a:gd name="T69" fmla="*/ T68 w 54"/>
                <a:gd name="T70" fmla="+- 0 2064 2029"/>
                <a:gd name="T71" fmla="*/ 2064 h 47"/>
                <a:gd name="T72" fmla="+- 0 6832 6781"/>
                <a:gd name="T73" fmla="*/ T72 w 54"/>
                <a:gd name="T74" fmla="+- 0 2061 2029"/>
                <a:gd name="T75" fmla="*/ 2061 h 47"/>
                <a:gd name="T76" fmla="+- 0 6828 6781"/>
                <a:gd name="T77" fmla="*/ T76 w 54"/>
                <a:gd name="T78" fmla="+- 0 2059 2029"/>
                <a:gd name="T79" fmla="*/ 2059 h 47"/>
                <a:gd name="T80" fmla="+- 0 6827 6781"/>
                <a:gd name="T81" fmla="*/ T80 w 54"/>
                <a:gd name="T82" fmla="+- 0 2059 2029"/>
                <a:gd name="T83" fmla="*/ 2059 h 47"/>
                <a:gd name="T84" fmla="+- 0 6827 6781"/>
                <a:gd name="T85" fmla="*/ T84 w 54"/>
                <a:gd name="T86" fmla="+- 0 2057 2029"/>
                <a:gd name="T87" fmla="*/ 2057 h 47"/>
                <a:gd name="T88" fmla="+- 0 6827 6781"/>
                <a:gd name="T89" fmla="*/ T88 w 54"/>
                <a:gd name="T90" fmla="+- 0 2055 2029"/>
                <a:gd name="T91" fmla="*/ 2055 h 47"/>
                <a:gd name="T92" fmla="+- 0 6826 6781"/>
                <a:gd name="T93" fmla="*/ T92 w 54"/>
                <a:gd name="T94" fmla="+- 0 2054 2029"/>
                <a:gd name="T95" fmla="*/ 2054 h 47"/>
                <a:gd name="T96" fmla="+- 0 6822 6781"/>
                <a:gd name="T97" fmla="*/ T96 w 54"/>
                <a:gd name="T98" fmla="+- 0 2053 2029"/>
                <a:gd name="T99" fmla="*/ 2053 h 47"/>
                <a:gd name="T100" fmla="+- 0 6818 6781"/>
                <a:gd name="T101" fmla="*/ T100 w 54"/>
                <a:gd name="T102" fmla="+- 0 2049 2029"/>
                <a:gd name="T103" fmla="*/ 2049 h 47"/>
                <a:gd name="T104" fmla="+- 0 6815 6781"/>
                <a:gd name="T105" fmla="*/ T104 w 54"/>
                <a:gd name="T106" fmla="+- 0 2048 2029"/>
                <a:gd name="T107" fmla="*/ 2048 h 47"/>
                <a:gd name="T108" fmla="+- 0 6804 6781"/>
                <a:gd name="T109" fmla="*/ T108 w 54"/>
                <a:gd name="T110" fmla="+- 0 2046 2029"/>
                <a:gd name="T111" fmla="*/ 2046 h 47"/>
                <a:gd name="T112" fmla="+- 0 6806 6781"/>
                <a:gd name="T113" fmla="*/ T112 w 54"/>
                <a:gd name="T114" fmla="+- 0 2045 2029"/>
                <a:gd name="T115" fmla="*/ 2045 h 47"/>
                <a:gd name="T116" fmla="+- 0 6807 6781"/>
                <a:gd name="T117" fmla="*/ T116 w 54"/>
                <a:gd name="T118" fmla="+- 0 2044 2029"/>
                <a:gd name="T119" fmla="*/ 2044 h 47"/>
                <a:gd name="T120" fmla="+- 0 6808 6781"/>
                <a:gd name="T121" fmla="*/ T120 w 54"/>
                <a:gd name="T122" fmla="+- 0 2044 2029"/>
                <a:gd name="T123" fmla="*/ 2044 h 47"/>
                <a:gd name="T124" fmla="+- 0 6808 6781"/>
                <a:gd name="T125" fmla="*/ T124 w 54"/>
                <a:gd name="T126" fmla="+- 0 2043 2029"/>
                <a:gd name="T127" fmla="*/ 2043 h 47"/>
                <a:gd name="T128" fmla="+- 0 6806 6781"/>
                <a:gd name="T129" fmla="*/ T128 w 54"/>
                <a:gd name="T130" fmla="+- 0 2043 2029"/>
                <a:gd name="T131" fmla="*/ 2043 h 47"/>
                <a:gd name="T132" fmla="+- 0 6804 6781"/>
                <a:gd name="T133" fmla="*/ T132 w 54"/>
                <a:gd name="T134" fmla="+- 0 2044 2029"/>
                <a:gd name="T135" fmla="*/ 2044 h 47"/>
                <a:gd name="T136" fmla="+- 0 6802 6781"/>
                <a:gd name="T137" fmla="*/ T136 w 54"/>
                <a:gd name="T138" fmla="+- 0 2045 2029"/>
                <a:gd name="T139" fmla="*/ 2045 h 47"/>
                <a:gd name="T140" fmla="+- 0 6801 6781"/>
                <a:gd name="T141" fmla="*/ T140 w 54"/>
                <a:gd name="T142" fmla="+- 0 2046 2029"/>
                <a:gd name="T143" fmla="*/ 2046 h 47"/>
                <a:gd name="T144" fmla="+- 0 6802 6781"/>
                <a:gd name="T145" fmla="*/ T144 w 54"/>
                <a:gd name="T146" fmla="+- 0 2048 2029"/>
                <a:gd name="T147" fmla="*/ 2048 h 47"/>
                <a:gd name="T148" fmla="+- 0 6803 6781"/>
                <a:gd name="T149" fmla="*/ T148 w 54"/>
                <a:gd name="T150" fmla="+- 0 2051 2029"/>
                <a:gd name="T151" fmla="*/ 2051 h 47"/>
                <a:gd name="T152" fmla="+- 0 6803 6781"/>
                <a:gd name="T153" fmla="*/ T152 w 54"/>
                <a:gd name="T154" fmla="+- 0 2057 2029"/>
                <a:gd name="T155" fmla="*/ 2057 h 47"/>
                <a:gd name="T156" fmla="+- 0 6803 6781"/>
                <a:gd name="T157" fmla="*/ T156 w 54"/>
                <a:gd name="T158" fmla="+- 0 2062 2029"/>
                <a:gd name="T159" fmla="*/ 2062 h 47"/>
                <a:gd name="T160" fmla="+- 0 6804 6781"/>
                <a:gd name="T161" fmla="*/ T160 w 54"/>
                <a:gd name="T162" fmla="+- 0 2063 2029"/>
                <a:gd name="T163" fmla="*/ 2063 h 47"/>
                <a:gd name="T164" fmla="+- 0 6806 6781"/>
                <a:gd name="T165" fmla="*/ T164 w 54"/>
                <a:gd name="T166" fmla="+- 0 2064 2029"/>
                <a:gd name="T167" fmla="*/ 2064 h 47"/>
                <a:gd name="T168" fmla="+- 0 6806 6781"/>
                <a:gd name="T169" fmla="*/ T168 w 54"/>
                <a:gd name="T170" fmla="+- 0 2064 2029"/>
                <a:gd name="T171" fmla="*/ 2064 h 47"/>
                <a:gd name="T172" fmla="+- 0 6809 6781"/>
                <a:gd name="T173" fmla="*/ T172 w 54"/>
                <a:gd name="T174" fmla="+- 0 2069 2029"/>
                <a:gd name="T175" fmla="*/ 2069 h 47"/>
                <a:gd name="T176" fmla="+- 0 6815 6781"/>
                <a:gd name="T177" fmla="*/ T176 w 54"/>
                <a:gd name="T178" fmla="+- 0 2072 2029"/>
                <a:gd name="T179" fmla="*/ 2072 h 47"/>
                <a:gd name="T180" fmla="+- 0 6821 6781"/>
                <a:gd name="T181" fmla="*/ T180 w 54"/>
                <a:gd name="T182" fmla="+- 0 2074 2029"/>
                <a:gd name="T183" fmla="*/ 2074 h 47"/>
                <a:gd name="T184" fmla="+- 0 6826 6781"/>
                <a:gd name="T185" fmla="*/ T184 w 54"/>
                <a:gd name="T186" fmla="+- 0 2074 2029"/>
                <a:gd name="T187" fmla="*/ 2074 h 47"/>
                <a:gd name="T188" fmla="+- 0 6827 6781"/>
                <a:gd name="T189" fmla="*/ T188 w 54"/>
                <a:gd name="T190" fmla="+- 0 2075 2029"/>
                <a:gd name="T191" fmla="*/ 2075 h 47"/>
                <a:gd name="T192" fmla="+- 0 6829 6781"/>
                <a:gd name="T193" fmla="*/ T192 w 54"/>
                <a:gd name="T194" fmla="+- 0 2076 2029"/>
                <a:gd name="T195" fmla="*/ 2076 h 47"/>
                <a:gd name="T196" fmla="+- 0 6829 6781"/>
                <a:gd name="T197" fmla="*/ T196 w 54"/>
                <a:gd name="T198" fmla="+- 0 2074 2029"/>
                <a:gd name="T199" fmla="*/ 2074 h 47"/>
                <a:gd name="T200" fmla="+- 0 6830 6781"/>
                <a:gd name="T201" fmla="*/ T200 w 54"/>
                <a:gd name="T202" fmla="+- 0 2072 2029"/>
                <a:gd name="T203" fmla="*/ 2072 h 47"/>
                <a:gd name="T204" fmla="+- 0 6832 6781"/>
                <a:gd name="T205" fmla="*/ T204 w 54"/>
                <a:gd name="T206" fmla="+- 0 2070 2029"/>
                <a:gd name="T207" fmla="*/ 2070 h 47"/>
                <a:gd name="T208" fmla="+- 0 6834 6781"/>
                <a:gd name="T209" fmla="*/ T208 w 54"/>
                <a:gd name="T210" fmla="+- 0 2071 2029"/>
                <a:gd name="T211" fmla="*/ 2071 h 47"/>
                <a:gd name="T212" fmla="+- 0 6834 6781"/>
                <a:gd name="T213" fmla="*/ T212 w 54"/>
                <a:gd name="T214" fmla="+- 0 2068 2029"/>
                <a:gd name="T215" fmla="*/ 2068 h 47"/>
                <a:gd name="T216" fmla="+- 0 6834 6781"/>
                <a:gd name="T217" fmla="*/ T216 w 54"/>
                <a:gd name="T218" fmla="+- 0 2064 2029"/>
                <a:gd name="T219" fmla="*/ 2064 h 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54" h="47">
                  <a:moveTo>
                    <a:pt x="21" y="7"/>
                  </a:moveTo>
                  <a:lnTo>
                    <a:pt x="19" y="4"/>
                  </a:lnTo>
                  <a:lnTo>
                    <a:pt x="14" y="1"/>
                  </a:lnTo>
                  <a:lnTo>
                    <a:pt x="10" y="0"/>
                  </a:lnTo>
                  <a:lnTo>
                    <a:pt x="2" y="1"/>
                  </a:lnTo>
                  <a:lnTo>
                    <a:pt x="0" y="2"/>
                  </a:lnTo>
                  <a:lnTo>
                    <a:pt x="0" y="3"/>
                  </a:lnTo>
                  <a:lnTo>
                    <a:pt x="1" y="5"/>
                  </a:lnTo>
                  <a:lnTo>
                    <a:pt x="1" y="7"/>
                  </a:lnTo>
                  <a:lnTo>
                    <a:pt x="3" y="8"/>
                  </a:lnTo>
                  <a:lnTo>
                    <a:pt x="6" y="9"/>
                  </a:lnTo>
                  <a:lnTo>
                    <a:pt x="8" y="10"/>
                  </a:lnTo>
                  <a:lnTo>
                    <a:pt x="11" y="10"/>
                  </a:lnTo>
                  <a:lnTo>
                    <a:pt x="13" y="10"/>
                  </a:lnTo>
                  <a:lnTo>
                    <a:pt x="17" y="8"/>
                  </a:lnTo>
                  <a:lnTo>
                    <a:pt x="20" y="8"/>
                  </a:lnTo>
                  <a:lnTo>
                    <a:pt x="21" y="7"/>
                  </a:lnTo>
                  <a:close/>
                  <a:moveTo>
                    <a:pt x="53" y="35"/>
                  </a:moveTo>
                  <a:lnTo>
                    <a:pt x="51" y="32"/>
                  </a:lnTo>
                  <a:lnTo>
                    <a:pt x="47" y="30"/>
                  </a:lnTo>
                  <a:lnTo>
                    <a:pt x="46" y="30"/>
                  </a:lnTo>
                  <a:lnTo>
                    <a:pt x="46" y="28"/>
                  </a:lnTo>
                  <a:lnTo>
                    <a:pt x="46" y="26"/>
                  </a:lnTo>
                  <a:lnTo>
                    <a:pt x="45" y="25"/>
                  </a:lnTo>
                  <a:lnTo>
                    <a:pt x="41" y="24"/>
                  </a:lnTo>
                  <a:lnTo>
                    <a:pt x="37" y="20"/>
                  </a:lnTo>
                  <a:lnTo>
                    <a:pt x="34" y="19"/>
                  </a:lnTo>
                  <a:lnTo>
                    <a:pt x="23" y="17"/>
                  </a:lnTo>
                  <a:lnTo>
                    <a:pt x="25" y="16"/>
                  </a:lnTo>
                  <a:lnTo>
                    <a:pt x="26" y="15"/>
                  </a:lnTo>
                  <a:lnTo>
                    <a:pt x="27" y="15"/>
                  </a:lnTo>
                  <a:lnTo>
                    <a:pt x="27" y="14"/>
                  </a:lnTo>
                  <a:lnTo>
                    <a:pt x="25" y="14"/>
                  </a:lnTo>
                  <a:lnTo>
                    <a:pt x="23" y="15"/>
                  </a:lnTo>
                  <a:lnTo>
                    <a:pt x="21" y="16"/>
                  </a:lnTo>
                  <a:lnTo>
                    <a:pt x="20" y="17"/>
                  </a:lnTo>
                  <a:lnTo>
                    <a:pt x="21" y="19"/>
                  </a:lnTo>
                  <a:lnTo>
                    <a:pt x="22" y="22"/>
                  </a:lnTo>
                  <a:lnTo>
                    <a:pt x="22" y="28"/>
                  </a:lnTo>
                  <a:lnTo>
                    <a:pt x="22" y="33"/>
                  </a:lnTo>
                  <a:lnTo>
                    <a:pt x="23" y="34"/>
                  </a:lnTo>
                  <a:lnTo>
                    <a:pt x="25" y="35"/>
                  </a:lnTo>
                  <a:lnTo>
                    <a:pt x="28" y="40"/>
                  </a:lnTo>
                  <a:lnTo>
                    <a:pt x="34" y="43"/>
                  </a:lnTo>
                  <a:lnTo>
                    <a:pt x="40" y="45"/>
                  </a:lnTo>
                  <a:lnTo>
                    <a:pt x="45" y="45"/>
                  </a:lnTo>
                  <a:lnTo>
                    <a:pt x="46" y="46"/>
                  </a:lnTo>
                  <a:lnTo>
                    <a:pt x="48" y="47"/>
                  </a:lnTo>
                  <a:lnTo>
                    <a:pt x="48" y="45"/>
                  </a:lnTo>
                  <a:lnTo>
                    <a:pt x="49" y="43"/>
                  </a:lnTo>
                  <a:lnTo>
                    <a:pt x="51" y="41"/>
                  </a:lnTo>
                  <a:lnTo>
                    <a:pt x="53" y="42"/>
                  </a:lnTo>
                  <a:lnTo>
                    <a:pt x="53" y="39"/>
                  </a:lnTo>
                  <a:lnTo>
                    <a:pt x="53" y="35"/>
                  </a:lnTo>
                  <a:close/>
                </a:path>
              </a:pathLst>
            </a:custGeom>
            <a:noFill/>
            <a:ln w="3175">
              <a:solidFill>
                <a:srgbClr val="616266"/>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ES"/>
            </a:p>
          </p:txBody>
        </p:sp>
        <p:sp>
          <p:nvSpPr>
            <p:cNvPr id="10" name="Freeform 1153"/>
            <p:cNvSpPr>
              <a:spLocks/>
            </p:cNvSpPr>
            <p:nvPr/>
          </p:nvSpPr>
          <p:spPr bwMode="auto">
            <a:xfrm>
              <a:off x="9165" y="-3256"/>
              <a:ext cx="1257" cy="3700"/>
            </a:xfrm>
            <a:custGeom>
              <a:avLst/>
              <a:gdLst>
                <a:gd name="T0" fmla="+- 0 10422 9166"/>
                <a:gd name="T1" fmla="*/ T0 w 1257"/>
                <a:gd name="T2" fmla="+- 0 -3256 -3256"/>
                <a:gd name="T3" fmla="*/ -3256 h 3700"/>
                <a:gd name="T4" fmla="+- 0 9166 9166"/>
                <a:gd name="T5" fmla="*/ T4 w 1257"/>
                <a:gd name="T6" fmla="+- 0 -3256 -3256"/>
                <a:gd name="T7" fmla="*/ -3256 h 3700"/>
                <a:gd name="T8" fmla="+- 0 9166 9166"/>
                <a:gd name="T9" fmla="*/ T8 w 1257"/>
                <a:gd name="T10" fmla="+- 0 325 -3256"/>
                <a:gd name="T11" fmla="*/ 325 h 3700"/>
                <a:gd name="T12" fmla="+- 0 9166 9166"/>
                <a:gd name="T13" fmla="*/ T12 w 1257"/>
                <a:gd name="T14" fmla="+- 0 444 -3256"/>
                <a:gd name="T15" fmla="*/ 444 h 3700"/>
                <a:gd name="T16" fmla="+- 0 10422 9166"/>
                <a:gd name="T17" fmla="*/ T16 w 1257"/>
                <a:gd name="T18" fmla="+- 0 444 -3256"/>
                <a:gd name="T19" fmla="*/ 444 h 3700"/>
                <a:gd name="T20" fmla="+- 0 10422 9166"/>
                <a:gd name="T21" fmla="*/ T20 w 1257"/>
                <a:gd name="T22" fmla="+- 0 325 -3256"/>
                <a:gd name="T23" fmla="*/ 325 h 3700"/>
                <a:gd name="T24" fmla="+- 0 10422 9166"/>
                <a:gd name="T25" fmla="*/ T24 w 1257"/>
                <a:gd name="T26" fmla="+- 0 -3256 -3256"/>
                <a:gd name="T27" fmla="*/ -3256 h 3700"/>
              </a:gdLst>
              <a:ahLst/>
              <a:cxnLst>
                <a:cxn ang="0">
                  <a:pos x="T1" y="T3"/>
                </a:cxn>
                <a:cxn ang="0">
                  <a:pos x="T5" y="T7"/>
                </a:cxn>
                <a:cxn ang="0">
                  <a:pos x="T9" y="T11"/>
                </a:cxn>
                <a:cxn ang="0">
                  <a:pos x="T13" y="T15"/>
                </a:cxn>
                <a:cxn ang="0">
                  <a:pos x="T17" y="T19"/>
                </a:cxn>
                <a:cxn ang="0">
                  <a:pos x="T21" y="T23"/>
                </a:cxn>
                <a:cxn ang="0">
                  <a:pos x="T25" y="T27"/>
                </a:cxn>
              </a:cxnLst>
              <a:rect l="0" t="0" r="r" b="b"/>
              <a:pathLst>
                <a:path w="1257" h="3700">
                  <a:moveTo>
                    <a:pt x="1256" y="0"/>
                  </a:moveTo>
                  <a:lnTo>
                    <a:pt x="0" y="0"/>
                  </a:lnTo>
                  <a:lnTo>
                    <a:pt x="0" y="3581"/>
                  </a:lnTo>
                  <a:lnTo>
                    <a:pt x="0" y="3700"/>
                  </a:lnTo>
                  <a:lnTo>
                    <a:pt x="1256" y="3700"/>
                  </a:lnTo>
                  <a:lnTo>
                    <a:pt x="1256" y="3581"/>
                  </a:lnTo>
                  <a:lnTo>
                    <a:pt x="12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s-ES"/>
            </a:p>
          </p:txBody>
        </p:sp>
        <p:pic>
          <p:nvPicPr>
            <p:cNvPr id="11" name="Picture 11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5" y="-1490"/>
              <a:ext cx="10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5" y="-1818"/>
              <a:ext cx="9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2" y="1969"/>
              <a:ext cx="30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77" y="1804"/>
              <a:ext cx="235"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48"/>
            <p:cNvSpPr txBox="1">
              <a:spLocks noChangeArrowheads="1"/>
            </p:cNvSpPr>
            <p:nvPr/>
          </p:nvSpPr>
          <p:spPr bwMode="auto">
            <a:xfrm>
              <a:off x="4987" y="-2636"/>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1998</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16" name="Text Box 1147"/>
            <p:cNvSpPr txBox="1">
              <a:spLocks noChangeArrowheads="1"/>
            </p:cNvSpPr>
            <p:nvPr/>
          </p:nvSpPr>
          <p:spPr bwMode="auto">
            <a:xfrm>
              <a:off x="7403" y="-1796"/>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2019</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17" name="Text Box 1146"/>
            <p:cNvSpPr txBox="1">
              <a:spLocks noChangeArrowheads="1"/>
            </p:cNvSpPr>
            <p:nvPr/>
          </p:nvSpPr>
          <p:spPr bwMode="auto">
            <a:xfrm>
              <a:off x="6740" y="-1577"/>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2005</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18" name="Text Box 1145"/>
            <p:cNvSpPr txBox="1">
              <a:spLocks noChangeArrowheads="1"/>
            </p:cNvSpPr>
            <p:nvPr/>
          </p:nvSpPr>
          <p:spPr bwMode="auto">
            <a:xfrm>
              <a:off x="6102" y="-1481"/>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2007</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19" name="Text Box 1144"/>
            <p:cNvSpPr txBox="1">
              <a:spLocks noChangeArrowheads="1"/>
            </p:cNvSpPr>
            <p:nvPr/>
          </p:nvSpPr>
          <p:spPr bwMode="auto">
            <a:xfrm>
              <a:off x="7678" y="-1265"/>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2018</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20" name="Text Box 1143"/>
            <p:cNvSpPr txBox="1">
              <a:spLocks noChangeArrowheads="1"/>
            </p:cNvSpPr>
            <p:nvPr/>
          </p:nvSpPr>
          <p:spPr bwMode="auto">
            <a:xfrm>
              <a:off x="7828" y="-989"/>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2017</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21" name="Text Box 1142"/>
            <p:cNvSpPr txBox="1">
              <a:spLocks noChangeArrowheads="1"/>
            </p:cNvSpPr>
            <p:nvPr/>
          </p:nvSpPr>
          <p:spPr bwMode="auto">
            <a:xfrm>
              <a:off x="5944" y="-885"/>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2013</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22" name="Text Box 1141"/>
            <p:cNvSpPr txBox="1">
              <a:spLocks noChangeArrowheads="1"/>
            </p:cNvSpPr>
            <p:nvPr/>
          </p:nvSpPr>
          <p:spPr bwMode="auto">
            <a:xfrm>
              <a:off x="7619" y="-690"/>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2016</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23" name="Text Box 1140"/>
            <p:cNvSpPr txBox="1">
              <a:spLocks noChangeArrowheads="1"/>
            </p:cNvSpPr>
            <p:nvPr/>
          </p:nvSpPr>
          <p:spPr bwMode="auto">
            <a:xfrm>
              <a:off x="4435" y="-608"/>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2019</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24" name="Text Box 1139"/>
            <p:cNvSpPr txBox="1">
              <a:spLocks noChangeArrowheads="1"/>
            </p:cNvSpPr>
            <p:nvPr/>
          </p:nvSpPr>
          <p:spPr bwMode="auto">
            <a:xfrm>
              <a:off x="5835" y="-486"/>
              <a:ext cx="19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2011</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25" name="Text Box 1138"/>
            <p:cNvSpPr txBox="1">
              <a:spLocks noChangeArrowheads="1"/>
            </p:cNvSpPr>
            <p:nvPr/>
          </p:nvSpPr>
          <p:spPr bwMode="auto">
            <a:xfrm>
              <a:off x="6948" y="-326"/>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2018</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26" name="Text Box 1137"/>
            <p:cNvSpPr txBox="1">
              <a:spLocks noChangeArrowheads="1"/>
            </p:cNvSpPr>
            <p:nvPr/>
          </p:nvSpPr>
          <p:spPr bwMode="auto">
            <a:xfrm>
              <a:off x="6329" y="-183"/>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2018</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27" name="Text Box 1136"/>
            <p:cNvSpPr txBox="1">
              <a:spLocks noChangeArrowheads="1"/>
            </p:cNvSpPr>
            <p:nvPr/>
          </p:nvSpPr>
          <p:spPr bwMode="auto">
            <a:xfrm>
              <a:off x="8123" y="-42"/>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2022</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28" name="Text Box 1135"/>
            <p:cNvSpPr txBox="1">
              <a:spLocks noChangeArrowheads="1"/>
            </p:cNvSpPr>
            <p:nvPr/>
          </p:nvSpPr>
          <p:spPr bwMode="auto">
            <a:xfrm>
              <a:off x="7083" y="307"/>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2016</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29" name="Text Box 1134"/>
            <p:cNvSpPr txBox="1">
              <a:spLocks noChangeArrowheads="1"/>
            </p:cNvSpPr>
            <p:nvPr/>
          </p:nvSpPr>
          <p:spPr bwMode="auto">
            <a:xfrm>
              <a:off x="8071" y="339"/>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2022</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30" name="Text Box 1133"/>
            <p:cNvSpPr txBox="1">
              <a:spLocks noChangeArrowheads="1"/>
            </p:cNvSpPr>
            <p:nvPr/>
          </p:nvSpPr>
          <p:spPr bwMode="auto">
            <a:xfrm>
              <a:off x="7566" y="539"/>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2022</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31" name="Text Box 1132"/>
            <p:cNvSpPr txBox="1">
              <a:spLocks noChangeArrowheads="1"/>
            </p:cNvSpPr>
            <p:nvPr/>
          </p:nvSpPr>
          <p:spPr bwMode="auto">
            <a:xfrm>
              <a:off x="6691" y="736"/>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2022</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32" name="Text Box 1131"/>
            <p:cNvSpPr txBox="1">
              <a:spLocks noChangeArrowheads="1"/>
            </p:cNvSpPr>
            <p:nvPr/>
          </p:nvSpPr>
          <p:spPr bwMode="auto">
            <a:xfrm>
              <a:off x="10085" y="966"/>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2022</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33" name="Text Box 1130"/>
            <p:cNvSpPr txBox="1">
              <a:spLocks noChangeArrowheads="1"/>
            </p:cNvSpPr>
            <p:nvPr/>
          </p:nvSpPr>
          <p:spPr bwMode="auto">
            <a:xfrm>
              <a:off x="4920" y="1234"/>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2020</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34" name="Text Box 1129"/>
            <p:cNvSpPr txBox="1">
              <a:spLocks noChangeArrowheads="1"/>
            </p:cNvSpPr>
            <p:nvPr/>
          </p:nvSpPr>
          <p:spPr bwMode="auto">
            <a:xfrm>
              <a:off x="9016" y="1885"/>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2017</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35" name="Text Box 1128"/>
            <p:cNvSpPr txBox="1">
              <a:spLocks noChangeArrowheads="1"/>
            </p:cNvSpPr>
            <p:nvPr/>
          </p:nvSpPr>
          <p:spPr bwMode="auto">
            <a:xfrm>
              <a:off x="6947" y="2032"/>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450"/>
                </a:lnSpc>
                <a:spcAft>
                  <a:spcPts val="0"/>
                </a:spcAft>
              </a:pPr>
              <a:r>
                <a:rPr lang="en-US" sz="400">
                  <a:effectLst/>
                  <a:latin typeface="Arial MT"/>
                  <a:ea typeface="Trebuchet MS" panose="020B0603020202020204" pitchFamily="34" charset="0"/>
                  <a:cs typeface="Trebuchet MS" panose="020B0603020202020204" pitchFamily="34" charset="0"/>
                </a:rPr>
                <a:t>2020</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36" name="Text Box 1127"/>
            <p:cNvSpPr txBox="1">
              <a:spLocks noChangeArrowheads="1"/>
            </p:cNvSpPr>
            <p:nvPr/>
          </p:nvSpPr>
          <p:spPr bwMode="auto">
            <a:xfrm>
              <a:off x="9260" y="324"/>
              <a:ext cx="339" cy="159"/>
            </a:xfrm>
            <a:prstGeom prst="rect">
              <a:avLst/>
            </a:prstGeom>
            <a:solidFill>
              <a:srgbClr val="BCD6ED"/>
            </a:solidFill>
            <a:ln w="6312">
              <a:solidFill>
                <a:srgbClr val="41709C"/>
              </a:solidFill>
              <a:prstDash val="solid"/>
              <a:miter lim="800000"/>
              <a:headEnd/>
              <a:tailEnd/>
            </a:ln>
          </p:spPr>
          <p:txBody>
            <a:bodyPr rot="0" vert="horz" wrap="square" lIns="0" tIns="0" rIns="0" bIns="0" anchor="t" anchorCtr="0" upright="1">
              <a:noAutofit/>
            </a:bodyPr>
            <a:lstStyle/>
            <a:p>
              <a:pPr marL="46355">
                <a:spcBef>
                  <a:spcPts val="145"/>
                </a:spcBef>
                <a:spcAft>
                  <a:spcPts val="0"/>
                </a:spcAft>
              </a:pPr>
              <a:r>
                <a:rPr lang="en-US" sz="400">
                  <a:effectLst/>
                  <a:latin typeface="Arial MT"/>
                  <a:ea typeface="Trebuchet MS" panose="020B0603020202020204" pitchFamily="34" charset="0"/>
                  <a:cs typeface="Trebuchet MS" panose="020B0603020202020204" pitchFamily="34" charset="0"/>
                </a:rPr>
                <a:t>2020</a:t>
              </a:r>
              <a:endParaRPr lang="es-ES" sz="1100">
                <a:effectLst/>
                <a:latin typeface="Trebuchet MS" panose="020B0603020202020204" pitchFamily="34" charset="0"/>
                <a:ea typeface="Trebuchet MS" panose="020B0603020202020204" pitchFamily="34" charset="0"/>
                <a:cs typeface="Trebuchet MS" panose="020B0603020202020204" pitchFamily="34" charset="0"/>
              </a:endParaRPr>
            </a:p>
          </p:txBody>
        </p:sp>
      </p:grpSp>
      <p:sp>
        <p:nvSpPr>
          <p:cNvPr id="37" name="Rectángulo 36"/>
          <p:cNvSpPr/>
          <p:nvPr/>
        </p:nvSpPr>
        <p:spPr>
          <a:xfrm>
            <a:off x="-17071" y="5710323"/>
            <a:ext cx="9144000" cy="712759"/>
          </a:xfrm>
          <a:prstGeom prst="rect">
            <a:avLst/>
          </a:prstGeom>
        </p:spPr>
        <p:txBody>
          <a:bodyPr wrap="square">
            <a:spAutoFit/>
          </a:bodyPr>
          <a:lstStyle/>
          <a:p>
            <a:pPr marL="948055" marR="1000125">
              <a:lnSpc>
                <a:spcPct val="102000"/>
              </a:lnSpc>
              <a:spcAft>
                <a:spcPts val="0"/>
              </a:spcAft>
            </a:pPr>
            <a:r>
              <a:rPr lang="en-US" sz="800" i="1" dirty="0">
                <a:latin typeface="Trebuchet MS" panose="020B0603020202020204" pitchFamily="34" charset="0"/>
                <a:ea typeface="Trebuchet MS" panose="020B0603020202020204" pitchFamily="34" charset="0"/>
                <a:cs typeface="Trebuchet MS" panose="020B0603020202020204" pitchFamily="34" charset="0"/>
              </a:rPr>
              <a:t>The</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map</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is</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for</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illustration</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only</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and</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does</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not</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reflect</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a</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position</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of</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the</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authors</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or</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the</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Council</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of</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Europe</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on</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the</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legal</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status</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of</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any</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country</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or</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territory</a:t>
            </a:r>
            <a:r>
              <a:rPr lang="en-US" sz="800" i="1" spc="-1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or</a:t>
            </a:r>
            <a:r>
              <a:rPr lang="en-US" sz="800" i="1" spc="-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the</a:t>
            </a:r>
            <a:r>
              <a:rPr lang="en-US" sz="800" i="1" spc="-16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delimitation</a:t>
            </a:r>
            <a:r>
              <a:rPr lang="en-US" sz="800" i="1" spc="-3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of</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any</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frontiers.</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Source:</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Data</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and</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analysis</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by</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Council</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of</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Europe,</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Children’s</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Rights</a:t>
            </a:r>
            <a:r>
              <a:rPr lang="en-US" sz="800" i="1" spc="-30"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Division,</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err="1">
                <a:latin typeface="Trebuchet MS" panose="020B0603020202020204" pitchFamily="34" charset="0"/>
                <a:ea typeface="Trebuchet MS" panose="020B0603020202020204" pitchFamily="34" charset="0"/>
                <a:cs typeface="Trebuchet MS" panose="020B0603020202020204" pitchFamily="34" charset="0"/>
              </a:rPr>
              <a:t>Barnahus</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Mapping</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Study,</a:t>
            </a:r>
            <a:r>
              <a:rPr lang="en-US" sz="800" i="1" spc="-25" dirty="0">
                <a:latin typeface="Trebuchet MS" panose="020B0603020202020204" pitchFamily="34" charset="0"/>
                <a:ea typeface="Trebuchet MS" panose="020B0603020202020204" pitchFamily="34" charset="0"/>
                <a:cs typeface="Trebuchet MS" panose="020B0603020202020204" pitchFamily="34" charset="0"/>
              </a:rPr>
              <a:t> </a:t>
            </a:r>
            <a:r>
              <a:rPr lang="en-US" sz="800" i="1" dirty="0">
                <a:latin typeface="Trebuchet MS" panose="020B0603020202020204" pitchFamily="34" charset="0"/>
                <a:ea typeface="Trebuchet MS" panose="020B0603020202020204" pitchFamily="34" charset="0"/>
                <a:cs typeface="Trebuchet MS" panose="020B0603020202020204" pitchFamily="34" charset="0"/>
              </a:rPr>
              <a:t>2023.</a:t>
            </a:r>
            <a:endParaRPr lang="es-ES" sz="3200" dirty="0">
              <a:latin typeface="Trebuchet MS" panose="020B0603020202020204" pitchFamily="34" charset="0"/>
              <a:ea typeface="Trebuchet MS" panose="020B0603020202020204" pitchFamily="34" charset="0"/>
              <a:cs typeface="Trebuchet MS" panose="020B0603020202020204" pitchFamily="34" charset="0"/>
            </a:endParaRPr>
          </a:p>
          <a:p>
            <a:pPr>
              <a:spcBef>
                <a:spcPts val="40"/>
              </a:spcBef>
              <a:spcAft>
                <a:spcPts val="0"/>
              </a:spcAft>
            </a:pPr>
            <a:r>
              <a:rPr lang="en-US" sz="2400" i="1" dirty="0">
                <a:latin typeface="Trebuchet MS" panose="020B0603020202020204" pitchFamily="34" charset="0"/>
                <a:ea typeface="Trebuchet MS" panose="020B0603020202020204" pitchFamily="34" charset="0"/>
                <a:cs typeface="Trebuchet MS" panose="020B0603020202020204" pitchFamily="34" charset="0"/>
              </a:rPr>
              <a:t> </a:t>
            </a:r>
            <a:endParaRPr lang="es-ES" sz="2400" dirty="0">
              <a:effectLst/>
              <a:latin typeface="Trebuchet MS" panose="020B0603020202020204" pitchFamily="34" charset="0"/>
              <a:ea typeface="Trebuchet MS" panose="020B0603020202020204" pitchFamily="34" charset="0"/>
              <a:cs typeface="Trebuchet MS" panose="020B0603020202020204" pitchFamily="34" charset="0"/>
            </a:endParaRPr>
          </a:p>
        </p:txBody>
      </p:sp>
      <p:graphicFrame>
        <p:nvGraphicFramePr>
          <p:cNvPr id="39" name="Tabla 38"/>
          <p:cNvGraphicFramePr>
            <a:graphicFrameLocks noGrp="1"/>
          </p:cNvGraphicFramePr>
          <p:nvPr>
            <p:extLst>
              <p:ext uri="{D42A27DB-BD31-4B8C-83A1-F6EECF244321}">
                <p14:modId xmlns:p14="http://schemas.microsoft.com/office/powerpoint/2010/main" val="3936215455"/>
              </p:ext>
            </p:extLst>
          </p:nvPr>
        </p:nvGraphicFramePr>
        <p:xfrm>
          <a:off x="320559" y="2776802"/>
          <a:ext cx="2663710" cy="2103120"/>
        </p:xfrm>
        <a:graphic>
          <a:graphicData uri="http://schemas.openxmlformats.org/drawingml/2006/table">
            <a:tbl>
              <a:tblPr firstRow="1" bandRow="1">
                <a:tableStyleId>{5940675A-B579-460E-94D1-54222C63F5DA}</a:tableStyleId>
              </a:tblPr>
              <a:tblGrid>
                <a:gridCol w="829305">
                  <a:extLst>
                    <a:ext uri="{9D8B030D-6E8A-4147-A177-3AD203B41FA5}">
                      <a16:colId xmlns:a16="http://schemas.microsoft.com/office/drawing/2014/main" val="3877031511"/>
                    </a:ext>
                  </a:extLst>
                </a:gridCol>
                <a:gridCol w="1834405">
                  <a:extLst>
                    <a:ext uri="{9D8B030D-6E8A-4147-A177-3AD203B41FA5}">
                      <a16:colId xmlns:a16="http://schemas.microsoft.com/office/drawing/2014/main" val="2531565922"/>
                    </a:ext>
                  </a:extLst>
                </a:gridCol>
              </a:tblGrid>
              <a:tr h="531663">
                <a:tc>
                  <a:txBody>
                    <a:bodyPr/>
                    <a:lstStyle/>
                    <a:p>
                      <a:endParaRPr lang="es-ES" dirty="0"/>
                    </a:p>
                  </a:txBody>
                  <a:tcPr/>
                </a:tc>
                <a:tc>
                  <a:txBody>
                    <a:bodyPr/>
                    <a:lstStyle/>
                    <a:p>
                      <a:r>
                        <a:rPr lang="en-US" sz="1200" b="1" kern="1200" dirty="0">
                          <a:solidFill>
                            <a:schemeClr val="tx1"/>
                          </a:solidFill>
                          <a:effectLst/>
                          <a:latin typeface="+mn-lt"/>
                          <a:ea typeface="+mn-ea"/>
                          <a:cs typeface="+mn-cs"/>
                        </a:rPr>
                        <a:t>Member States where </a:t>
                      </a:r>
                      <a:r>
                        <a:rPr lang="en-US" sz="1200" b="1" kern="1200" dirty="0" err="1">
                          <a:solidFill>
                            <a:schemeClr val="tx1"/>
                          </a:solidFill>
                          <a:effectLst/>
                          <a:latin typeface="+mn-lt"/>
                          <a:ea typeface="+mn-ea"/>
                          <a:cs typeface="+mn-cs"/>
                        </a:rPr>
                        <a:t>Barnahus</a:t>
                      </a:r>
                      <a:r>
                        <a:rPr lang="en-US" sz="1200" b="1" kern="1200" dirty="0">
                          <a:solidFill>
                            <a:schemeClr val="tx1"/>
                          </a:solidFill>
                          <a:effectLst/>
                          <a:latin typeface="+mn-lt"/>
                          <a:ea typeface="+mn-ea"/>
                          <a:cs typeface="+mn-cs"/>
                        </a:rPr>
                        <a:t> is in place, with year of first establishment</a:t>
                      </a:r>
                      <a:endParaRPr lang="es-ES" sz="1200" dirty="0"/>
                    </a:p>
                  </a:txBody>
                  <a:tcPr/>
                </a:tc>
                <a:extLst>
                  <a:ext uri="{0D108BD9-81ED-4DB2-BD59-A6C34878D82A}">
                    <a16:rowId xmlns:a16="http://schemas.microsoft.com/office/drawing/2014/main" val="1567802204"/>
                  </a:ext>
                </a:extLst>
              </a:tr>
              <a:tr h="354238">
                <a:tc>
                  <a:txBody>
                    <a:bodyPr/>
                    <a:lstStyle/>
                    <a:p>
                      <a:endParaRPr lang="es-E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Member States where </a:t>
                      </a:r>
                      <a:r>
                        <a:rPr lang="en-US" sz="1200" b="1" kern="1200" dirty="0" err="1">
                          <a:solidFill>
                            <a:schemeClr val="tx1"/>
                          </a:solidFill>
                          <a:effectLst/>
                          <a:latin typeface="+mn-lt"/>
                          <a:ea typeface="+mn-ea"/>
                          <a:cs typeface="+mn-cs"/>
                        </a:rPr>
                        <a:t>Barnahus</a:t>
                      </a:r>
                      <a:r>
                        <a:rPr lang="en-US" sz="1200" b="1" kern="1200" dirty="0">
                          <a:solidFill>
                            <a:schemeClr val="tx1"/>
                          </a:solidFill>
                          <a:effectLst/>
                          <a:latin typeface="+mn-lt"/>
                          <a:ea typeface="+mn-ea"/>
                          <a:cs typeface="+mn-cs"/>
                        </a:rPr>
                        <a:t> is in the process of being set up</a:t>
                      </a:r>
                      <a:endParaRPr lang="es-ES" dirty="0"/>
                    </a:p>
                  </a:txBody>
                  <a:tcPr/>
                </a:tc>
                <a:extLst>
                  <a:ext uri="{0D108BD9-81ED-4DB2-BD59-A6C34878D82A}">
                    <a16:rowId xmlns:a16="http://schemas.microsoft.com/office/drawing/2014/main" val="3713395003"/>
                  </a:ext>
                </a:extLst>
              </a:tr>
              <a:tr h="375957">
                <a:tc>
                  <a:txBody>
                    <a:bodyPr/>
                    <a:lstStyle/>
                    <a:p>
                      <a:endParaRPr lang="es-E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Member States where </a:t>
                      </a:r>
                      <a:r>
                        <a:rPr lang="en-US" sz="1200" b="1" kern="1200" dirty="0" err="1">
                          <a:solidFill>
                            <a:schemeClr val="tx1"/>
                          </a:solidFill>
                          <a:effectLst/>
                          <a:latin typeface="+mn-lt"/>
                          <a:ea typeface="+mn-ea"/>
                          <a:cs typeface="+mn-cs"/>
                        </a:rPr>
                        <a:t>Barnahus</a:t>
                      </a:r>
                      <a:r>
                        <a:rPr lang="en-US" sz="1200" b="1" kern="1200" dirty="0">
                          <a:solidFill>
                            <a:schemeClr val="tx1"/>
                          </a:solidFill>
                          <a:effectLst/>
                          <a:latin typeface="+mn-lt"/>
                          <a:ea typeface="+mn-ea"/>
                          <a:cs typeface="+mn-cs"/>
                        </a:rPr>
                        <a:t> is not yet in place</a:t>
                      </a:r>
                      <a:endParaRPr lang="es-ES" b="1" dirty="0"/>
                    </a:p>
                  </a:txBody>
                  <a:tcPr/>
                </a:tc>
                <a:extLst>
                  <a:ext uri="{0D108BD9-81ED-4DB2-BD59-A6C34878D82A}">
                    <a16:rowId xmlns:a16="http://schemas.microsoft.com/office/drawing/2014/main" val="946948121"/>
                  </a:ext>
                </a:extLst>
              </a:tr>
            </a:tbl>
          </a:graphicData>
        </a:graphic>
      </p:graphicFrame>
      <p:pic>
        <p:nvPicPr>
          <p:cNvPr id="40" name="Imagen 39"/>
          <p:cNvPicPr>
            <a:picLocks noChangeAspect="1"/>
          </p:cNvPicPr>
          <p:nvPr/>
        </p:nvPicPr>
        <p:blipFill>
          <a:blip r:embed="rId9"/>
          <a:stretch>
            <a:fillRect/>
          </a:stretch>
        </p:blipFill>
        <p:spPr>
          <a:xfrm>
            <a:off x="527575" y="2963250"/>
            <a:ext cx="295386" cy="227220"/>
          </a:xfrm>
          <a:prstGeom prst="rect">
            <a:avLst/>
          </a:prstGeom>
        </p:spPr>
      </p:pic>
      <p:pic>
        <p:nvPicPr>
          <p:cNvPr id="41" name="Imagen 40"/>
          <p:cNvPicPr>
            <a:picLocks noChangeAspect="1"/>
          </p:cNvPicPr>
          <p:nvPr/>
        </p:nvPicPr>
        <p:blipFill>
          <a:blip r:embed="rId10"/>
          <a:stretch>
            <a:fillRect/>
          </a:stretch>
        </p:blipFill>
        <p:spPr>
          <a:xfrm>
            <a:off x="527575" y="3856847"/>
            <a:ext cx="293449" cy="225730"/>
          </a:xfrm>
          <a:prstGeom prst="rect">
            <a:avLst/>
          </a:prstGeom>
        </p:spPr>
      </p:pic>
      <p:pic>
        <p:nvPicPr>
          <p:cNvPr id="42" name="Imagen 41"/>
          <p:cNvPicPr>
            <a:picLocks noChangeAspect="1"/>
          </p:cNvPicPr>
          <p:nvPr/>
        </p:nvPicPr>
        <p:blipFill>
          <a:blip r:embed="rId11"/>
          <a:stretch>
            <a:fillRect/>
          </a:stretch>
        </p:blipFill>
        <p:spPr>
          <a:xfrm>
            <a:off x="527575" y="4527723"/>
            <a:ext cx="292429" cy="213698"/>
          </a:xfrm>
          <a:prstGeom prst="rect">
            <a:avLst/>
          </a:prstGeom>
        </p:spPr>
      </p:pic>
    </p:spTree>
    <p:extLst>
      <p:ext uri="{BB962C8B-B14F-4D97-AF65-F5344CB8AC3E}">
        <p14:creationId xmlns:p14="http://schemas.microsoft.com/office/powerpoint/2010/main" val="880522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549" y="203761"/>
            <a:ext cx="7223760" cy="1325563"/>
          </a:xfrm>
        </p:spPr>
        <p:txBody>
          <a:bodyPr/>
          <a:lstStyle/>
          <a:p>
            <a:r>
              <a:rPr lang="en-US" altLang="es-ES" sz="2800" dirty="0">
                <a:solidFill>
                  <a:srgbClr val="0066B3"/>
                </a:solidFill>
                <a:ea typeface="Tahoma" panose="020B0604030504040204" pitchFamily="34" charset="0"/>
              </a:rPr>
              <a:t>Map 3: Council of Europe member States where </a:t>
            </a:r>
            <a:r>
              <a:rPr lang="en-US" altLang="es-ES" sz="2800" dirty="0" err="1">
                <a:solidFill>
                  <a:srgbClr val="0066B3"/>
                </a:solidFill>
                <a:ea typeface="Tahoma" panose="020B0604030504040204" pitchFamily="34" charset="0"/>
              </a:rPr>
              <a:t>Barnahus</a:t>
            </a:r>
            <a:r>
              <a:rPr lang="en-US" altLang="es-ES" sz="2800" dirty="0">
                <a:solidFill>
                  <a:srgbClr val="0066B3"/>
                </a:solidFill>
                <a:ea typeface="Tahoma" panose="020B0604030504040204" pitchFamily="34" charset="0"/>
              </a:rPr>
              <a:t>-type services are in place: </a:t>
            </a:r>
            <a:r>
              <a:rPr lang="en-US" altLang="es-ES" sz="2800" u="sng" dirty="0">
                <a:solidFill>
                  <a:srgbClr val="0066B3"/>
                </a:solidFill>
                <a:ea typeface="Tahoma" panose="020B0604030504040204" pitchFamily="34" charset="0"/>
              </a:rPr>
              <a:t>year of establishment</a:t>
            </a:r>
            <a:endParaRPr lang="es-ES" sz="2800" dirty="0"/>
          </a:p>
        </p:txBody>
      </p:sp>
      <p:grpSp>
        <p:nvGrpSpPr>
          <p:cNvPr id="4" name="Group 4"/>
          <p:cNvGrpSpPr>
            <a:grpSpLocks/>
          </p:cNvGrpSpPr>
          <p:nvPr/>
        </p:nvGrpSpPr>
        <p:grpSpPr bwMode="auto">
          <a:xfrm>
            <a:off x="3291840" y="1417933"/>
            <a:ext cx="5303520" cy="4077809"/>
            <a:chOff x="4340" y="-3140"/>
            <a:chExt cx="6083" cy="5210"/>
          </a:xfrm>
        </p:grpSpPr>
        <p:pic>
          <p:nvPicPr>
            <p:cNvPr id="5145"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 y="-3140"/>
              <a:ext cx="6080" cy="5106"/>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 y="975"/>
              <a:ext cx="188" cy="2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3"/>
            <p:cNvSpPr>
              <a:spLocks noChangeArrowheads="1"/>
            </p:cNvSpPr>
            <p:nvPr/>
          </p:nvSpPr>
          <p:spPr bwMode="auto">
            <a:xfrm>
              <a:off x="9165" y="-3137"/>
              <a:ext cx="1257" cy="35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6" name="Freeform 22"/>
            <p:cNvSpPr>
              <a:spLocks/>
            </p:cNvSpPr>
            <p:nvPr/>
          </p:nvSpPr>
          <p:spPr bwMode="auto">
            <a:xfrm>
              <a:off x="5668" y="-1438"/>
              <a:ext cx="12" cy="7"/>
            </a:xfrm>
            <a:custGeom>
              <a:avLst/>
              <a:gdLst>
                <a:gd name="T0" fmla="+- 0 5680 5668"/>
                <a:gd name="T1" fmla="*/ T0 w 12"/>
                <a:gd name="T2" fmla="+- 0 -1438 -1438"/>
                <a:gd name="T3" fmla="*/ -1438 h 7"/>
                <a:gd name="T4" fmla="+- 0 5668 5668"/>
                <a:gd name="T5" fmla="*/ T4 w 12"/>
                <a:gd name="T6" fmla="+- 0 -1436 -1438"/>
                <a:gd name="T7" fmla="*/ -1436 h 7"/>
                <a:gd name="T8" fmla="+- 0 5671 5668"/>
                <a:gd name="T9" fmla="*/ T8 w 12"/>
                <a:gd name="T10" fmla="+- 0 -1432 -1438"/>
                <a:gd name="T11" fmla="*/ -1432 h 7"/>
                <a:gd name="T12" fmla="+- 0 5680 5668"/>
                <a:gd name="T13" fmla="*/ T12 w 12"/>
                <a:gd name="T14" fmla="+- 0 -1438 -1438"/>
                <a:gd name="T15" fmla="*/ -1438 h 7"/>
              </a:gdLst>
              <a:ahLst/>
              <a:cxnLst>
                <a:cxn ang="0">
                  <a:pos x="T1" y="T3"/>
                </a:cxn>
                <a:cxn ang="0">
                  <a:pos x="T5" y="T7"/>
                </a:cxn>
                <a:cxn ang="0">
                  <a:pos x="T9" y="T11"/>
                </a:cxn>
                <a:cxn ang="0">
                  <a:pos x="T13" y="T15"/>
                </a:cxn>
              </a:cxnLst>
              <a:rect l="0" t="0" r="r" b="b"/>
              <a:pathLst>
                <a:path w="12" h="7">
                  <a:moveTo>
                    <a:pt x="12" y="0"/>
                  </a:moveTo>
                  <a:lnTo>
                    <a:pt x="0" y="2"/>
                  </a:lnTo>
                  <a:lnTo>
                    <a:pt x="3" y="6"/>
                  </a:lnTo>
                  <a:lnTo>
                    <a:pt x="12" y="0"/>
                  </a:lnTo>
                  <a:close/>
                </a:path>
              </a:pathLst>
            </a:custGeom>
            <a:solidFill>
              <a:srgbClr val="5B9B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 name="Freeform 21"/>
            <p:cNvSpPr>
              <a:spLocks/>
            </p:cNvSpPr>
            <p:nvPr/>
          </p:nvSpPr>
          <p:spPr bwMode="auto">
            <a:xfrm>
              <a:off x="5668" y="-1438"/>
              <a:ext cx="12" cy="7"/>
            </a:xfrm>
            <a:custGeom>
              <a:avLst/>
              <a:gdLst>
                <a:gd name="T0" fmla="+- 0 5668 5668"/>
                <a:gd name="T1" fmla="*/ T0 w 12"/>
                <a:gd name="T2" fmla="+- 0 -1436 -1438"/>
                <a:gd name="T3" fmla="*/ -1436 h 7"/>
                <a:gd name="T4" fmla="+- 0 5680 5668"/>
                <a:gd name="T5" fmla="*/ T4 w 12"/>
                <a:gd name="T6" fmla="+- 0 -1438 -1438"/>
                <a:gd name="T7" fmla="*/ -1438 h 7"/>
                <a:gd name="T8" fmla="+- 0 5671 5668"/>
                <a:gd name="T9" fmla="*/ T8 w 12"/>
                <a:gd name="T10" fmla="+- 0 -1432 -1438"/>
                <a:gd name="T11" fmla="*/ -1432 h 7"/>
                <a:gd name="T12" fmla="+- 0 5668 5668"/>
                <a:gd name="T13" fmla="*/ T12 w 12"/>
                <a:gd name="T14" fmla="+- 0 -1436 -1438"/>
                <a:gd name="T15" fmla="*/ -1436 h 7"/>
              </a:gdLst>
              <a:ahLst/>
              <a:cxnLst>
                <a:cxn ang="0">
                  <a:pos x="T1" y="T3"/>
                </a:cxn>
                <a:cxn ang="0">
                  <a:pos x="T5" y="T7"/>
                </a:cxn>
                <a:cxn ang="0">
                  <a:pos x="T9" y="T11"/>
                </a:cxn>
                <a:cxn ang="0">
                  <a:pos x="T13" y="T15"/>
                </a:cxn>
              </a:cxnLst>
              <a:rect l="0" t="0" r="r" b="b"/>
              <a:pathLst>
                <a:path w="12" h="7">
                  <a:moveTo>
                    <a:pt x="0" y="2"/>
                  </a:moveTo>
                  <a:lnTo>
                    <a:pt x="12" y="0"/>
                  </a:lnTo>
                  <a:lnTo>
                    <a:pt x="3" y="6"/>
                  </a:lnTo>
                  <a:lnTo>
                    <a:pt x="0" y="2"/>
                  </a:lnTo>
                  <a:close/>
                </a:path>
              </a:pathLst>
            </a:custGeom>
            <a:noFill/>
            <a:ln w="3594">
              <a:solidFill>
                <a:srgbClr val="76707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Freeform 20"/>
            <p:cNvSpPr>
              <a:spLocks/>
            </p:cNvSpPr>
            <p:nvPr/>
          </p:nvSpPr>
          <p:spPr bwMode="auto">
            <a:xfrm>
              <a:off x="5593" y="-1424"/>
              <a:ext cx="7" cy="9"/>
            </a:xfrm>
            <a:custGeom>
              <a:avLst/>
              <a:gdLst>
                <a:gd name="T0" fmla="+- 0 5600 5593"/>
                <a:gd name="T1" fmla="*/ T0 w 7"/>
                <a:gd name="T2" fmla="+- 0 -1423 -1423"/>
                <a:gd name="T3" fmla="*/ -1423 h 9"/>
                <a:gd name="T4" fmla="+- 0 5593 5593"/>
                <a:gd name="T5" fmla="*/ T4 w 7"/>
                <a:gd name="T6" fmla="+- 0 -1420 -1423"/>
                <a:gd name="T7" fmla="*/ -1420 h 9"/>
                <a:gd name="T8" fmla="+- 0 5595 5593"/>
                <a:gd name="T9" fmla="*/ T8 w 7"/>
                <a:gd name="T10" fmla="+- 0 -1414 -1423"/>
                <a:gd name="T11" fmla="*/ -1414 h 9"/>
                <a:gd name="T12" fmla="+- 0 5600 5593"/>
                <a:gd name="T13" fmla="*/ T12 w 7"/>
                <a:gd name="T14" fmla="+- 0 -1423 -1423"/>
                <a:gd name="T15" fmla="*/ -1423 h 9"/>
              </a:gdLst>
              <a:ahLst/>
              <a:cxnLst>
                <a:cxn ang="0">
                  <a:pos x="T1" y="T3"/>
                </a:cxn>
                <a:cxn ang="0">
                  <a:pos x="T5" y="T7"/>
                </a:cxn>
                <a:cxn ang="0">
                  <a:pos x="T9" y="T11"/>
                </a:cxn>
                <a:cxn ang="0">
                  <a:pos x="T13" y="T15"/>
                </a:cxn>
              </a:cxnLst>
              <a:rect l="0" t="0" r="r" b="b"/>
              <a:pathLst>
                <a:path w="7" h="9">
                  <a:moveTo>
                    <a:pt x="7" y="0"/>
                  </a:moveTo>
                  <a:lnTo>
                    <a:pt x="0" y="3"/>
                  </a:lnTo>
                  <a:lnTo>
                    <a:pt x="2" y="9"/>
                  </a:lnTo>
                  <a:lnTo>
                    <a:pt x="7" y="0"/>
                  </a:lnTo>
                  <a:close/>
                </a:path>
              </a:pathLst>
            </a:custGeom>
            <a:solidFill>
              <a:srgbClr val="F8ED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 name="Freeform 19"/>
            <p:cNvSpPr>
              <a:spLocks/>
            </p:cNvSpPr>
            <p:nvPr/>
          </p:nvSpPr>
          <p:spPr bwMode="auto">
            <a:xfrm>
              <a:off x="5593" y="-1424"/>
              <a:ext cx="7" cy="9"/>
            </a:xfrm>
            <a:custGeom>
              <a:avLst/>
              <a:gdLst>
                <a:gd name="T0" fmla="+- 0 5593 5593"/>
                <a:gd name="T1" fmla="*/ T0 w 7"/>
                <a:gd name="T2" fmla="+- 0 -1420 -1423"/>
                <a:gd name="T3" fmla="*/ -1420 h 9"/>
                <a:gd name="T4" fmla="+- 0 5595 5593"/>
                <a:gd name="T5" fmla="*/ T4 w 7"/>
                <a:gd name="T6" fmla="+- 0 -1414 -1423"/>
                <a:gd name="T7" fmla="*/ -1414 h 9"/>
                <a:gd name="T8" fmla="+- 0 5600 5593"/>
                <a:gd name="T9" fmla="*/ T8 w 7"/>
                <a:gd name="T10" fmla="+- 0 -1423 -1423"/>
                <a:gd name="T11" fmla="*/ -1423 h 9"/>
                <a:gd name="T12" fmla="+- 0 5593 5593"/>
                <a:gd name="T13" fmla="*/ T12 w 7"/>
                <a:gd name="T14" fmla="+- 0 -1420 -1423"/>
                <a:gd name="T15" fmla="*/ -1420 h 9"/>
              </a:gdLst>
              <a:ahLst/>
              <a:cxnLst>
                <a:cxn ang="0">
                  <a:pos x="T1" y="T3"/>
                </a:cxn>
                <a:cxn ang="0">
                  <a:pos x="T5" y="T7"/>
                </a:cxn>
                <a:cxn ang="0">
                  <a:pos x="T9" y="T11"/>
                </a:cxn>
                <a:cxn ang="0">
                  <a:pos x="T13" y="T15"/>
                </a:cxn>
              </a:cxnLst>
              <a:rect l="0" t="0" r="r" b="b"/>
              <a:pathLst>
                <a:path w="7" h="9">
                  <a:moveTo>
                    <a:pt x="0" y="3"/>
                  </a:moveTo>
                  <a:lnTo>
                    <a:pt x="2" y="9"/>
                  </a:lnTo>
                  <a:lnTo>
                    <a:pt x="7" y="0"/>
                  </a:lnTo>
                  <a:lnTo>
                    <a:pt x="0" y="3"/>
                  </a:lnTo>
                  <a:close/>
                </a:path>
              </a:pathLst>
            </a:custGeom>
            <a:noFill/>
            <a:ln w="3175">
              <a:solidFill>
                <a:srgbClr val="76707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13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 y="-1830"/>
              <a:ext cx="93" cy="134"/>
            </a:xfrm>
            <a:prstGeom prst="rect">
              <a:avLst/>
            </a:prstGeom>
            <a:noFill/>
            <a:extLst>
              <a:ext uri="{909E8E84-426E-40DD-AFC4-6F175D3DCCD1}">
                <a14:hiddenFill xmlns:a14="http://schemas.microsoft.com/office/drawing/2010/main">
                  <a:solidFill>
                    <a:srgbClr val="FFFFFF"/>
                  </a:solidFill>
                </a14:hiddenFill>
              </a:ext>
            </a:extLst>
          </p:spPr>
        </p:pic>
        <p:pic>
          <p:nvPicPr>
            <p:cNvPr id="513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2" y="1963"/>
              <a:ext cx="303" cy="89"/>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6"/>
            <p:cNvSpPr>
              <a:spLocks/>
            </p:cNvSpPr>
            <p:nvPr/>
          </p:nvSpPr>
          <p:spPr bwMode="auto">
            <a:xfrm>
              <a:off x="6781" y="2020"/>
              <a:ext cx="54" cy="47"/>
            </a:xfrm>
            <a:custGeom>
              <a:avLst/>
              <a:gdLst>
                <a:gd name="T0" fmla="+- 0 6791 6781"/>
                <a:gd name="T1" fmla="*/ T0 w 54"/>
                <a:gd name="T2" fmla="+- 0 2020 2020"/>
                <a:gd name="T3" fmla="*/ 2020 h 47"/>
                <a:gd name="T4" fmla="+- 0 6783 6781"/>
                <a:gd name="T5" fmla="*/ T4 w 54"/>
                <a:gd name="T6" fmla="+- 0 2021 2020"/>
                <a:gd name="T7" fmla="*/ 2021 h 47"/>
                <a:gd name="T8" fmla="+- 0 6781 6781"/>
                <a:gd name="T9" fmla="*/ T8 w 54"/>
                <a:gd name="T10" fmla="+- 0 2022 2020"/>
                <a:gd name="T11" fmla="*/ 2022 h 47"/>
                <a:gd name="T12" fmla="+- 0 6781 6781"/>
                <a:gd name="T13" fmla="*/ T12 w 54"/>
                <a:gd name="T14" fmla="+- 0 2023 2020"/>
                <a:gd name="T15" fmla="*/ 2023 h 47"/>
                <a:gd name="T16" fmla="+- 0 6782 6781"/>
                <a:gd name="T17" fmla="*/ T16 w 54"/>
                <a:gd name="T18" fmla="+- 0 2025 2020"/>
                <a:gd name="T19" fmla="*/ 2025 h 47"/>
                <a:gd name="T20" fmla="+- 0 6781 6781"/>
                <a:gd name="T21" fmla="*/ T20 w 54"/>
                <a:gd name="T22" fmla="+- 0 2027 2020"/>
                <a:gd name="T23" fmla="*/ 2027 h 47"/>
                <a:gd name="T24" fmla="+- 0 6784 6781"/>
                <a:gd name="T25" fmla="*/ T24 w 54"/>
                <a:gd name="T26" fmla="+- 0 2029 2020"/>
                <a:gd name="T27" fmla="*/ 2029 h 47"/>
                <a:gd name="T28" fmla="+- 0 6786 6781"/>
                <a:gd name="T29" fmla="*/ T28 w 54"/>
                <a:gd name="T30" fmla="+- 0 2030 2020"/>
                <a:gd name="T31" fmla="*/ 2030 h 47"/>
                <a:gd name="T32" fmla="+- 0 6789 6781"/>
                <a:gd name="T33" fmla="*/ T32 w 54"/>
                <a:gd name="T34" fmla="+- 0 2031 2020"/>
                <a:gd name="T35" fmla="*/ 2031 h 47"/>
                <a:gd name="T36" fmla="+- 0 6792 6781"/>
                <a:gd name="T37" fmla="*/ T36 w 54"/>
                <a:gd name="T38" fmla="+- 0 2031 2020"/>
                <a:gd name="T39" fmla="*/ 2031 h 47"/>
                <a:gd name="T40" fmla="+- 0 6794 6781"/>
                <a:gd name="T41" fmla="*/ T40 w 54"/>
                <a:gd name="T42" fmla="+- 0 2030 2020"/>
                <a:gd name="T43" fmla="*/ 2030 h 47"/>
                <a:gd name="T44" fmla="+- 0 6798 6781"/>
                <a:gd name="T45" fmla="*/ T44 w 54"/>
                <a:gd name="T46" fmla="+- 0 2028 2020"/>
                <a:gd name="T47" fmla="*/ 2028 h 47"/>
                <a:gd name="T48" fmla="+- 0 6800 6781"/>
                <a:gd name="T49" fmla="*/ T48 w 54"/>
                <a:gd name="T50" fmla="+- 0 2028 2020"/>
                <a:gd name="T51" fmla="*/ 2028 h 47"/>
                <a:gd name="T52" fmla="+- 0 6802 6781"/>
                <a:gd name="T53" fmla="*/ T52 w 54"/>
                <a:gd name="T54" fmla="+- 0 2027 2020"/>
                <a:gd name="T55" fmla="*/ 2027 h 47"/>
                <a:gd name="T56" fmla="+- 0 6799 6781"/>
                <a:gd name="T57" fmla="*/ T56 w 54"/>
                <a:gd name="T58" fmla="+- 0 2024 2020"/>
                <a:gd name="T59" fmla="*/ 2024 h 47"/>
                <a:gd name="T60" fmla="+- 0 6795 6781"/>
                <a:gd name="T61" fmla="*/ T60 w 54"/>
                <a:gd name="T62" fmla="+- 0 2021 2020"/>
                <a:gd name="T63" fmla="*/ 2021 h 47"/>
                <a:gd name="T64" fmla="+- 0 6791 6781"/>
                <a:gd name="T65" fmla="*/ T64 w 54"/>
                <a:gd name="T66" fmla="+- 0 2020 2020"/>
                <a:gd name="T67" fmla="*/ 2020 h 47"/>
                <a:gd name="T68" fmla="+- 0 6808 6781"/>
                <a:gd name="T69" fmla="*/ T68 w 54"/>
                <a:gd name="T70" fmla="+- 0 2034 2020"/>
                <a:gd name="T71" fmla="*/ 2034 h 47"/>
                <a:gd name="T72" fmla="+- 0 6806 6781"/>
                <a:gd name="T73" fmla="*/ T72 w 54"/>
                <a:gd name="T74" fmla="+- 0 2034 2020"/>
                <a:gd name="T75" fmla="*/ 2034 h 47"/>
                <a:gd name="T76" fmla="+- 0 6804 6781"/>
                <a:gd name="T77" fmla="*/ T76 w 54"/>
                <a:gd name="T78" fmla="+- 0 2035 2020"/>
                <a:gd name="T79" fmla="*/ 2035 h 47"/>
                <a:gd name="T80" fmla="+- 0 6802 6781"/>
                <a:gd name="T81" fmla="*/ T80 w 54"/>
                <a:gd name="T82" fmla="+- 0 2036 2020"/>
                <a:gd name="T83" fmla="*/ 2036 h 47"/>
                <a:gd name="T84" fmla="+- 0 6800 6781"/>
                <a:gd name="T85" fmla="*/ T84 w 54"/>
                <a:gd name="T86" fmla="+- 0 2038 2020"/>
                <a:gd name="T87" fmla="*/ 2038 h 47"/>
                <a:gd name="T88" fmla="+- 0 6802 6781"/>
                <a:gd name="T89" fmla="*/ T88 w 54"/>
                <a:gd name="T90" fmla="+- 0 2039 2020"/>
                <a:gd name="T91" fmla="*/ 2039 h 47"/>
                <a:gd name="T92" fmla="+- 0 6803 6781"/>
                <a:gd name="T93" fmla="*/ T92 w 54"/>
                <a:gd name="T94" fmla="+- 0 2042 2020"/>
                <a:gd name="T95" fmla="*/ 2042 h 47"/>
                <a:gd name="T96" fmla="+- 0 6803 6781"/>
                <a:gd name="T97" fmla="*/ T96 w 54"/>
                <a:gd name="T98" fmla="+- 0 2047 2020"/>
                <a:gd name="T99" fmla="*/ 2047 h 47"/>
                <a:gd name="T100" fmla="+- 0 6803 6781"/>
                <a:gd name="T101" fmla="*/ T100 w 54"/>
                <a:gd name="T102" fmla="+- 0 2053 2020"/>
                <a:gd name="T103" fmla="*/ 2053 h 47"/>
                <a:gd name="T104" fmla="+- 0 6804 6781"/>
                <a:gd name="T105" fmla="*/ T104 w 54"/>
                <a:gd name="T106" fmla="+- 0 2054 2020"/>
                <a:gd name="T107" fmla="*/ 2054 h 47"/>
                <a:gd name="T108" fmla="+- 0 6806 6781"/>
                <a:gd name="T109" fmla="*/ T108 w 54"/>
                <a:gd name="T110" fmla="+- 0 2055 2020"/>
                <a:gd name="T111" fmla="*/ 2055 h 47"/>
                <a:gd name="T112" fmla="+- 0 6806 6781"/>
                <a:gd name="T113" fmla="*/ T112 w 54"/>
                <a:gd name="T114" fmla="+- 0 2056 2020"/>
                <a:gd name="T115" fmla="*/ 2056 h 47"/>
                <a:gd name="T116" fmla="+- 0 6809 6781"/>
                <a:gd name="T117" fmla="*/ T116 w 54"/>
                <a:gd name="T118" fmla="+- 0 2060 2020"/>
                <a:gd name="T119" fmla="*/ 2060 h 47"/>
                <a:gd name="T120" fmla="+- 0 6815 6781"/>
                <a:gd name="T121" fmla="*/ T120 w 54"/>
                <a:gd name="T122" fmla="+- 0 2063 2020"/>
                <a:gd name="T123" fmla="*/ 2063 h 47"/>
                <a:gd name="T124" fmla="+- 0 6821 6781"/>
                <a:gd name="T125" fmla="*/ T124 w 54"/>
                <a:gd name="T126" fmla="+- 0 2065 2020"/>
                <a:gd name="T127" fmla="*/ 2065 h 47"/>
                <a:gd name="T128" fmla="+- 0 6826 6781"/>
                <a:gd name="T129" fmla="*/ T128 w 54"/>
                <a:gd name="T130" fmla="+- 0 2066 2020"/>
                <a:gd name="T131" fmla="*/ 2066 h 47"/>
                <a:gd name="T132" fmla="+- 0 6827 6781"/>
                <a:gd name="T133" fmla="*/ T132 w 54"/>
                <a:gd name="T134" fmla="+- 0 2066 2020"/>
                <a:gd name="T135" fmla="*/ 2066 h 47"/>
                <a:gd name="T136" fmla="+- 0 6829 6781"/>
                <a:gd name="T137" fmla="*/ T136 w 54"/>
                <a:gd name="T138" fmla="+- 0 2067 2020"/>
                <a:gd name="T139" fmla="*/ 2067 h 47"/>
                <a:gd name="T140" fmla="+- 0 6829 6781"/>
                <a:gd name="T141" fmla="*/ T140 w 54"/>
                <a:gd name="T142" fmla="+- 0 2065 2020"/>
                <a:gd name="T143" fmla="*/ 2065 h 47"/>
                <a:gd name="T144" fmla="+- 0 6830 6781"/>
                <a:gd name="T145" fmla="*/ T144 w 54"/>
                <a:gd name="T146" fmla="+- 0 2063 2020"/>
                <a:gd name="T147" fmla="*/ 2063 h 47"/>
                <a:gd name="T148" fmla="+- 0 6832 6781"/>
                <a:gd name="T149" fmla="*/ T148 w 54"/>
                <a:gd name="T150" fmla="+- 0 2061 2020"/>
                <a:gd name="T151" fmla="*/ 2061 h 47"/>
                <a:gd name="T152" fmla="+- 0 6834 6781"/>
                <a:gd name="T153" fmla="*/ T152 w 54"/>
                <a:gd name="T154" fmla="+- 0 2061 2020"/>
                <a:gd name="T155" fmla="*/ 2061 h 47"/>
                <a:gd name="T156" fmla="+- 0 6834 6781"/>
                <a:gd name="T157" fmla="*/ T156 w 54"/>
                <a:gd name="T158" fmla="+- 0 2059 2020"/>
                <a:gd name="T159" fmla="*/ 2059 h 47"/>
                <a:gd name="T160" fmla="+- 0 6834 6781"/>
                <a:gd name="T161" fmla="*/ T160 w 54"/>
                <a:gd name="T162" fmla="+- 0 2055 2020"/>
                <a:gd name="T163" fmla="*/ 2055 h 47"/>
                <a:gd name="T164" fmla="+- 0 6832 6781"/>
                <a:gd name="T165" fmla="*/ T164 w 54"/>
                <a:gd name="T166" fmla="+- 0 2052 2020"/>
                <a:gd name="T167" fmla="*/ 2052 h 47"/>
                <a:gd name="T168" fmla="+- 0 6828 6781"/>
                <a:gd name="T169" fmla="*/ T168 w 54"/>
                <a:gd name="T170" fmla="+- 0 2050 2020"/>
                <a:gd name="T171" fmla="*/ 2050 h 47"/>
                <a:gd name="T172" fmla="+- 0 6827 6781"/>
                <a:gd name="T173" fmla="*/ T172 w 54"/>
                <a:gd name="T174" fmla="+- 0 2050 2020"/>
                <a:gd name="T175" fmla="*/ 2050 h 47"/>
                <a:gd name="T176" fmla="+- 0 6827 6781"/>
                <a:gd name="T177" fmla="*/ T176 w 54"/>
                <a:gd name="T178" fmla="+- 0 2047 2020"/>
                <a:gd name="T179" fmla="*/ 2047 h 47"/>
                <a:gd name="T180" fmla="+- 0 6826 6781"/>
                <a:gd name="T181" fmla="*/ T180 w 54"/>
                <a:gd name="T182" fmla="+- 0 2045 2020"/>
                <a:gd name="T183" fmla="*/ 2045 h 47"/>
                <a:gd name="T184" fmla="+- 0 6822 6781"/>
                <a:gd name="T185" fmla="*/ T184 w 54"/>
                <a:gd name="T186" fmla="+- 0 2044 2020"/>
                <a:gd name="T187" fmla="*/ 2044 h 47"/>
                <a:gd name="T188" fmla="+- 0 6818 6781"/>
                <a:gd name="T189" fmla="*/ T188 w 54"/>
                <a:gd name="T190" fmla="+- 0 2040 2020"/>
                <a:gd name="T191" fmla="*/ 2040 h 47"/>
                <a:gd name="T192" fmla="+- 0 6815 6781"/>
                <a:gd name="T193" fmla="*/ T192 w 54"/>
                <a:gd name="T194" fmla="+- 0 2039 2020"/>
                <a:gd name="T195" fmla="*/ 2039 h 47"/>
                <a:gd name="T196" fmla="+- 0 6804 6781"/>
                <a:gd name="T197" fmla="*/ T196 w 54"/>
                <a:gd name="T198" fmla="+- 0 2038 2020"/>
                <a:gd name="T199" fmla="*/ 2038 h 47"/>
                <a:gd name="T200" fmla="+- 0 6806 6781"/>
                <a:gd name="T201" fmla="*/ T200 w 54"/>
                <a:gd name="T202" fmla="+- 0 2036 2020"/>
                <a:gd name="T203" fmla="*/ 2036 h 47"/>
                <a:gd name="T204" fmla="+- 0 6807 6781"/>
                <a:gd name="T205" fmla="*/ T204 w 54"/>
                <a:gd name="T206" fmla="+- 0 2036 2020"/>
                <a:gd name="T207" fmla="*/ 2036 h 47"/>
                <a:gd name="T208" fmla="+- 0 6808 6781"/>
                <a:gd name="T209" fmla="*/ T208 w 54"/>
                <a:gd name="T210" fmla="+- 0 2035 2020"/>
                <a:gd name="T211" fmla="*/ 2035 h 47"/>
                <a:gd name="T212" fmla="+- 0 6808 6781"/>
                <a:gd name="T213" fmla="*/ T212 w 54"/>
                <a:gd name="T214" fmla="+- 0 2034 2020"/>
                <a:gd name="T215" fmla="*/ 2034 h 47"/>
                <a:gd name="T216" fmla="+- 0 6834 6781"/>
                <a:gd name="T217" fmla="*/ T216 w 54"/>
                <a:gd name="T218" fmla="+- 0 2061 2020"/>
                <a:gd name="T219" fmla="*/ 2061 h 47"/>
                <a:gd name="T220" fmla="+- 0 6832 6781"/>
                <a:gd name="T221" fmla="*/ T220 w 54"/>
                <a:gd name="T222" fmla="+- 0 2061 2020"/>
                <a:gd name="T223" fmla="*/ 2061 h 47"/>
                <a:gd name="T224" fmla="+- 0 6834 6781"/>
                <a:gd name="T225" fmla="*/ T224 w 54"/>
                <a:gd name="T226" fmla="+- 0 2062 2020"/>
                <a:gd name="T227" fmla="*/ 2062 h 47"/>
                <a:gd name="T228" fmla="+- 0 6834 6781"/>
                <a:gd name="T229" fmla="*/ T228 w 54"/>
                <a:gd name="T230" fmla="+- 0 2061 2020"/>
                <a:gd name="T231" fmla="*/ 2061 h 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54" h="47">
                  <a:moveTo>
                    <a:pt x="10" y="0"/>
                  </a:moveTo>
                  <a:lnTo>
                    <a:pt x="2" y="1"/>
                  </a:lnTo>
                  <a:lnTo>
                    <a:pt x="0" y="2"/>
                  </a:lnTo>
                  <a:lnTo>
                    <a:pt x="0" y="3"/>
                  </a:lnTo>
                  <a:lnTo>
                    <a:pt x="1" y="5"/>
                  </a:lnTo>
                  <a:lnTo>
                    <a:pt x="0" y="7"/>
                  </a:lnTo>
                  <a:lnTo>
                    <a:pt x="3" y="9"/>
                  </a:lnTo>
                  <a:lnTo>
                    <a:pt x="5" y="10"/>
                  </a:lnTo>
                  <a:lnTo>
                    <a:pt x="8" y="11"/>
                  </a:lnTo>
                  <a:lnTo>
                    <a:pt x="11" y="11"/>
                  </a:lnTo>
                  <a:lnTo>
                    <a:pt x="13" y="10"/>
                  </a:lnTo>
                  <a:lnTo>
                    <a:pt x="17" y="8"/>
                  </a:lnTo>
                  <a:lnTo>
                    <a:pt x="19" y="8"/>
                  </a:lnTo>
                  <a:lnTo>
                    <a:pt x="21" y="7"/>
                  </a:lnTo>
                  <a:lnTo>
                    <a:pt x="18" y="4"/>
                  </a:lnTo>
                  <a:lnTo>
                    <a:pt x="14" y="1"/>
                  </a:lnTo>
                  <a:lnTo>
                    <a:pt x="10" y="0"/>
                  </a:lnTo>
                  <a:close/>
                  <a:moveTo>
                    <a:pt x="27" y="14"/>
                  </a:moveTo>
                  <a:lnTo>
                    <a:pt x="25" y="14"/>
                  </a:lnTo>
                  <a:lnTo>
                    <a:pt x="23" y="15"/>
                  </a:lnTo>
                  <a:lnTo>
                    <a:pt x="21" y="16"/>
                  </a:lnTo>
                  <a:lnTo>
                    <a:pt x="19" y="18"/>
                  </a:lnTo>
                  <a:lnTo>
                    <a:pt x="21" y="19"/>
                  </a:lnTo>
                  <a:lnTo>
                    <a:pt x="22" y="22"/>
                  </a:lnTo>
                  <a:lnTo>
                    <a:pt x="22" y="27"/>
                  </a:lnTo>
                  <a:lnTo>
                    <a:pt x="22" y="33"/>
                  </a:lnTo>
                  <a:lnTo>
                    <a:pt x="23" y="34"/>
                  </a:lnTo>
                  <a:lnTo>
                    <a:pt x="25" y="35"/>
                  </a:lnTo>
                  <a:lnTo>
                    <a:pt x="25" y="36"/>
                  </a:lnTo>
                  <a:lnTo>
                    <a:pt x="28" y="40"/>
                  </a:lnTo>
                  <a:lnTo>
                    <a:pt x="34" y="43"/>
                  </a:lnTo>
                  <a:lnTo>
                    <a:pt x="40" y="45"/>
                  </a:lnTo>
                  <a:lnTo>
                    <a:pt x="45" y="46"/>
                  </a:lnTo>
                  <a:lnTo>
                    <a:pt x="46" y="46"/>
                  </a:lnTo>
                  <a:lnTo>
                    <a:pt x="48" y="47"/>
                  </a:lnTo>
                  <a:lnTo>
                    <a:pt x="48" y="45"/>
                  </a:lnTo>
                  <a:lnTo>
                    <a:pt x="49" y="43"/>
                  </a:lnTo>
                  <a:lnTo>
                    <a:pt x="51" y="41"/>
                  </a:lnTo>
                  <a:lnTo>
                    <a:pt x="53" y="41"/>
                  </a:lnTo>
                  <a:lnTo>
                    <a:pt x="53" y="39"/>
                  </a:lnTo>
                  <a:lnTo>
                    <a:pt x="53" y="35"/>
                  </a:lnTo>
                  <a:lnTo>
                    <a:pt x="51" y="32"/>
                  </a:lnTo>
                  <a:lnTo>
                    <a:pt x="47" y="30"/>
                  </a:lnTo>
                  <a:lnTo>
                    <a:pt x="46" y="30"/>
                  </a:lnTo>
                  <a:lnTo>
                    <a:pt x="46" y="27"/>
                  </a:lnTo>
                  <a:lnTo>
                    <a:pt x="45" y="25"/>
                  </a:lnTo>
                  <a:lnTo>
                    <a:pt x="41" y="24"/>
                  </a:lnTo>
                  <a:lnTo>
                    <a:pt x="37" y="20"/>
                  </a:lnTo>
                  <a:lnTo>
                    <a:pt x="34" y="19"/>
                  </a:lnTo>
                  <a:lnTo>
                    <a:pt x="23" y="18"/>
                  </a:lnTo>
                  <a:lnTo>
                    <a:pt x="25" y="16"/>
                  </a:lnTo>
                  <a:lnTo>
                    <a:pt x="26" y="16"/>
                  </a:lnTo>
                  <a:lnTo>
                    <a:pt x="27" y="15"/>
                  </a:lnTo>
                  <a:lnTo>
                    <a:pt x="27" y="14"/>
                  </a:lnTo>
                  <a:close/>
                  <a:moveTo>
                    <a:pt x="53" y="41"/>
                  </a:moveTo>
                  <a:lnTo>
                    <a:pt x="51" y="41"/>
                  </a:lnTo>
                  <a:lnTo>
                    <a:pt x="53" y="42"/>
                  </a:lnTo>
                  <a:lnTo>
                    <a:pt x="53" y="41"/>
                  </a:lnTo>
                  <a:close/>
                </a:path>
              </a:pathLst>
            </a:custGeom>
            <a:solidFill>
              <a:srgbClr val="BCD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1" name="AutoShape 15"/>
            <p:cNvSpPr>
              <a:spLocks/>
            </p:cNvSpPr>
            <p:nvPr/>
          </p:nvSpPr>
          <p:spPr bwMode="auto">
            <a:xfrm>
              <a:off x="6781" y="2020"/>
              <a:ext cx="54" cy="47"/>
            </a:xfrm>
            <a:custGeom>
              <a:avLst/>
              <a:gdLst>
                <a:gd name="T0" fmla="+- 0 6802 6781"/>
                <a:gd name="T1" fmla="*/ T0 w 54"/>
                <a:gd name="T2" fmla="+- 0 2027 2020"/>
                <a:gd name="T3" fmla="*/ 2027 h 47"/>
                <a:gd name="T4" fmla="+- 0 6799 6781"/>
                <a:gd name="T5" fmla="*/ T4 w 54"/>
                <a:gd name="T6" fmla="+- 0 2024 2020"/>
                <a:gd name="T7" fmla="*/ 2024 h 47"/>
                <a:gd name="T8" fmla="+- 0 6795 6781"/>
                <a:gd name="T9" fmla="*/ T8 w 54"/>
                <a:gd name="T10" fmla="+- 0 2021 2020"/>
                <a:gd name="T11" fmla="*/ 2021 h 47"/>
                <a:gd name="T12" fmla="+- 0 6791 6781"/>
                <a:gd name="T13" fmla="*/ T12 w 54"/>
                <a:gd name="T14" fmla="+- 0 2020 2020"/>
                <a:gd name="T15" fmla="*/ 2020 h 47"/>
                <a:gd name="T16" fmla="+- 0 6783 6781"/>
                <a:gd name="T17" fmla="*/ T16 w 54"/>
                <a:gd name="T18" fmla="+- 0 2021 2020"/>
                <a:gd name="T19" fmla="*/ 2021 h 47"/>
                <a:gd name="T20" fmla="+- 0 6781 6781"/>
                <a:gd name="T21" fmla="*/ T20 w 54"/>
                <a:gd name="T22" fmla="+- 0 2022 2020"/>
                <a:gd name="T23" fmla="*/ 2022 h 47"/>
                <a:gd name="T24" fmla="+- 0 6781 6781"/>
                <a:gd name="T25" fmla="*/ T24 w 54"/>
                <a:gd name="T26" fmla="+- 0 2023 2020"/>
                <a:gd name="T27" fmla="*/ 2023 h 47"/>
                <a:gd name="T28" fmla="+- 0 6782 6781"/>
                <a:gd name="T29" fmla="*/ T28 w 54"/>
                <a:gd name="T30" fmla="+- 0 2025 2020"/>
                <a:gd name="T31" fmla="*/ 2025 h 47"/>
                <a:gd name="T32" fmla="+- 0 6781 6781"/>
                <a:gd name="T33" fmla="*/ T32 w 54"/>
                <a:gd name="T34" fmla="+- 0 2027 2020"/>
                <a:gd name="T35" fmla="*/ 2027 h 47"/>
                <a:gd name="T36" fmla="+- 0 6784 6781"/>
                <a:gd name="T37" fmla="*/ T36 w 54"/>
                <a:gd name="T38" fmla="+- 0 2029 2020"/>
                <a:gd name="T39" fmla="*/ 2029 h 47"/>
                <a:gd name="T40" fmla="+- 0 6786 6781"/>
                <a:gd name="T41" fmla="*/ T40 w 54"/>
                <a:gd name="T42" fmla="+- 0 2030 2020"/>
                <a:gd name="T43" fmla="*/ 2030 h 47"/>
                <a:gd name="T44" fmla="+- 0 6789 6781"/>
                <a:gd name="T45" fmla="*/ T44 w 54"/>
                <a:gd name="T46" fmla="+- 0 2031 2020"/>
                <a:gd name="T47" fmla="*/ 2031 h 47"/>
                <a:gd name="T48" fmla="+- 0 6792 6781"/>
                <a:gd name="T49" fmla="*/ T48 w 54"/>
                <a:gd name="T50" fmla="+- 0 2031 2020"/>
                <a:gd name="T51" fmla="*/ 2031 h 47"/>
                <a:gd name="T52" fmla="+- 0 6794 6781"/>
                <a:gd name="T53" fmla="*/ T52 w 54"/>
                <a:gd name="T54" fmla="+- 0 2030 2020"/>
                <a:gd name="T55" fmla="*/ 2030 h 47"/>
                <a:gd name="T56" fmla="+- 0 6798 6781"/>
                <a:gd name="T57" fmla="*/ T56 w 54"/>
                <a:gd name="T58" fmla="+- 0 2028 2020"/>
                <a:gd name="T59" fmla="*/ 2028 h 47"/>
                <a:gd name="T60" fmla="+- 0 6800 6781"/>
                <a:gd name="T61" fmla="*/ T60 w 54"/>
                <a:gd name="T62" fmla="+- 0 2028 2020"/>
                <a:gd name="T63" fmla="*/ 2028 h 47"/>
                <a:gd name="T64" fmla="+- 0 6802 6781"/>
                <a:gd name="T65" fmla="*/ T64 w 54"/>
                <a:gd name="T66" fmla="+- 0 2027 2020"/>
                <a:gd name="T67" fmla="*/ 2027 h 47"/>
                <a:gd name="T68" fmla="+- 0 6834 6781"/>
                <a:gd name="T69" fmla="*/ T68 w 54"/>
                <a:gd name="T70" fmla="+- 0 2055 2020"/>
                <a:gd name="T71" fmla="*/ 2055 h 47"/>
                <a:gd name="T72" fmla="+- 0 6832 6781"/>
                <a:gd name="T73" fmla="*/ T72 w 54"/>
                <a:gd name="T74" fmla="+- 0 2052 2020"/>
                <a:gd name="T75" fmla="*/ 2052 h 47"/>
                <a:gd name="T76" fmla="+- 0 6828 6781"/>
                <a:gd name="T77" fmla="*/ T76 w 54"/>
                <a:gd name="T78" fmla="+- 0 2050 2020"/>
                <a:gd name="T79" fmla="*/ 2050 h 47"/>
                <a:gd name="T80" fmla="+- 0 6827 6781"/>
                <a:gd name="T81" fmla="*/ T80 w 54"/>
                <a:gd name="T82" fmla="+- 0 2050 2020"/>
                <a:gd name="T83" fmla="*/ 2050 h 47"/>
                <a:gd name="T84" fmla="+- 0 6827 6781"/>
                <a:gd name="T85" fmla="*/ T84 w 54"/>
                <a:gd name="T86" fmla="+- 0 2048 2020"/>
                <a:gd name="T87" fmla="*/ 2048 h 47"/>
                <a:gd name="T88" fmla="+- 0 6827 6781"/>
                <a:gd name="T89" fmla="*/ T88 w 54"/>
                <a:gd name="T90" fmla="+- 0 2047 2020"/>
                <a:gd name="T91" fmla="*/ 2047 h 47"/>
                <a:gd name="T92" fmla="+- 0 6826 6781"/>
                <a:gd name="T93" fmla="*/ T92 w 54"/>
                <a:gd name="T94" fmla="+- 0 2045 2020"/>
                <a:gd name="T95" fmla="*/ 2045 h 47"/>
                <a:gd name="T96" fmla="+- 0 6822 6781"/>
                <a:gd name="T97" fmla="*/ T96 w 54"/>
                <a:gd name="T98" fmla="+- 0 2044 2020"/>
                <a:gd name="T99" fmla="*/ 2044 h 47"/>
                <a:gd name="T100" fmla="+- 0 6818 6781"/>
                <a:gd name="T101" fmla="*/ T100 w 54"/>
                <a:gd name="T102" fmla="+- 0 2040 2020"/>
                <a:gd name="T103" fmla="*/ 2040 h 47"/>
                <a:gd name="T104" fmla="+- 0 6815 6781"/>
                <a:gd name="T105" fmla="*/ T104 w 54"/>
                <a:gd name="T106" fmla="+- 0 2039 2020"/>
                <a:gd name="T107" fmla="*/ 2039 h 47"/>
                <a:gd name="T108" fmla="+- 0 6804 6781"/>
                <a:gd name="T109" fmla="*/ T108 w 54"/>
                <a:gd name="T110" fmla="+- 0 2038 2020"/>
                <a:gd name="T111" fmla="*/ 2038 h 47"/>
                <a:gd name="T112" fmla="+- 0 6806 6781"/>
                <a:gd name="T113" fmla="*/ T112 w 54"/>
                <a:gd name="T114" fmla="+- 0 2036 2020"/>
                <a:gd name="T115" fmla="*/ 2036 h 47"/>
                <a:gd name="T116" fmla="+- 0 6807 6781"/>
                <a:gd name="T117" fmla="*/ T116 w 54"/>
                <a:gd name="T118" fmla="+- 0 2036 2020"/>
                <a:gd name="T119" fmla="*/ 2036 h 47"/>
                <a:gd name="T120" fmla="+- 0 6808 6781"/>
                <a:gd name="T121" fmla="*/ T120 w 54"/>
                <a:gd name="T122" fmla="+- 0 2035 2020"/>
                <a:gd name="T123" fmla="*/ 2035 h 47"/>
                <a:gd name="T124" fmla="+- 0 6808 6781"/>
                <a:gd name="T125" fmla="*/ T124 w 54"/>
                <a:gd name="T126" fmla="+- 0 2034 2020"/>
                <a:gd name="T127" fmla="*/ 2034 h 47"/>
                <a:gd name="T128" fmla="+- 0 6806 6781"/>
                <a:gd name="T129" fmla="*/ T128 w 54"/>
                <a:gd name="T130" fmla="+- 0 2034 2020"/>
                <a:gd name="T131" fmla="*/ 2034 h 47"/>
                <a:gd name="T132" fmla="+- 0 6804 6781"/>
                <a:gd name="T133" fmla="*/ T132 w 54"/>
                <a:gd name="T134" fmla="+- 0 2035 2020"/>
                <a:gd name="T135" fmla="*/ 2035 h 47"/>
                <a:gd name="T136" fmla="+- 0 6802 6781"/>
                <a:gd name="T137" fmla="*/ T136 w 54"/>
                <a:gd name="T138" fmla="+- 0 2036 2020"/>
                <a:gd name="T139" fmla="*/ 2036 h 47"/>
                <a:gd name="T140" fmla="+- 0 6800 6781"/>
                <a:gd name="T141" fmla="*/ T140 w 54"/>
                <a:gd name="T142" fmla="+- 0 2038 2020"/>
                <a:gd name="T143" fmla="*/ 2038 h 47"/>
                <a:gd name="T144" fmla="+- 0 6802 6781"/>
                <a:gd name="T145" fmla="*/ T144 w 54"/>
                <a:gd name="T146" fmla="+- 0 2039 2020"/>
                <a:gd name="T147" fmla="*/ 2039 h 47"/>
                <a:gd name="T148" fmla="+- 0 6803 6781"/>
                <a:gd name="T149" fmla="*/ T148 w 54"/>
                <a:gd name="T150" fmla="+- 0 2042 2020"/>
                <a:gd name="T151" fmla="*/ 2042 h 47"/>
                <a:gd name="T152" fmla="+- 0 6803 6781"/>
                <a:gd name="T153" fmla="*/ T152 w 54"/>
                <a:gd name="T154" fmla="+- 0 2048 2020"/>
                <a:gd name="T155" fmla="*/ 2048 h 47"/>
                <a:gd name="T156" fmla="+- 0 6803 6781"/>
                <a:gd name="T157" fmla="*/ T156 w 54"/>
                <a:gd name="T158" fmla="+- 0 2053 2020"/>
                <a:gd name="T159" fmla="*/ 2053 h 47"/>
                <a:gd name="T160" fmla="+- 0 6804 6781"/>
                <a:gd name="T161" fmla="*/ T160 w 54"/>
                <a:gd name="T162" fmla="+- 0 2054 2020"/>
                <a:gd name="T163" fmla="*/ 2054 h 47"/>
                <a:gd name="T164" fmla="+- 0 6806 6781"/>
                <a:gd name="T165" fmla="*/ T164 w 54"/>
                <a:gd name="T166" fmla="+- 0 2055 2020"/>
                <a:gd name="T167" fmla="*/ 2055 h 47"/>
                <a:gd name="T168" fmla="+- 0 6806 6781"/>
                <a:gd name="T169" fmla="*/ T168 w 54"/>
                <a:gd name="T170" fmla="+- 0 2056 2020"/>
                <a:gd name="T171" fmla="*/ 2056 h 47"/>
                <a:gd name="T172" fmla="+- 0 6809 6781"/>
                <a:gd name="T173" fmla="*/ T172 w 54"/>
                <a:gd name="T174" fmla="+- 0 2060 2020"/>
                <a:gd name="T175" fmla="*/ 2060 h 47"/>
                <a:gd name="T176" fmla="+- 0 6815 6781"/>
                <a:gd name="T177" fmla="*/ T176 w 54"/>
                <a:gd name="T178" fmla="+- 0 2063 2020"/>
                <a:gd name="T179" fmla="*/ 2063 h 47"/>
                <a:gd name="T180" fmla="+- 0 6821 6781"/>
                <a:gd name="T181" fmla="*/ T180 w 54"/>
                <a:gd name="T182" fmla="+- 0 2065 2020"/>
                <a:gd name="T183" fmla="*/ 2065 h 47"/>
                <a:gd name="T184" fmla="+- 0 6826 6781"/>
                <a:gd name="T185" fmla="*/ T184 w 54"/>
                <a:gd name="T186" fmla="+- 0 2066 2020"/>
                <a:gd name="T187" fmla="*/ 2066 h 47"/>
                <a:gd name="T188" fmla="+- 0 6827 6781"/>
                <a:gd name="T189" fmla="*/ T188 w 54"/>
                <a:gd name="T190" fmla="+- 0 2066 2020"/>
                <a:gd name="T191" fmla="*/ 2066 h 47"/>
                <a:gd name="T192" fmla="+- 0 6829 6781"/>
                <a:gd name="T193" fmla="*/ T192 w 54"/>
                <a:gd name="T194" fmla="+- 0 2067 2020"/>
                <a:gd name="T195" fmla="*/ 2067 h 47"/>
                <a:gd name="T196" fmla="+- 0 6829 6781"/>
                <a:gd name="T197" fmla="*/ T196 w 54"/>
                <a:gd name="T198" fmla="+- 0 2065 2020"/>
                <a:gd name="T199" fmla="*/ 2065 h 47"/>
                <a:gd name="T200" fmla="+- 0 6830 6781"/>
                <a:gd name="T201" fmla="*/ T200 w 54"/>
                <a:gd name="T202" fmla="+- 0 2063 2020"/>
                <a:gd name="T203" fmla="*/ 2063 h 47"/>
                <a:gd name="T204" fmla="+- 0 6832 6781"/>
                <a:gd name="T205" fmla="*/ T204 w 54"/>
                <a:gd name="T206" fmla="+- 0 2061 2020"/>
                <a:gd name="T207" fmla="*/ 2061 h 47"/>
                <a:gd name="T208" fmla="+- 0 6834 6781"/>
                <a:gd name="T209" fmla="*/ T208 w 54"/>
                <a:gd name="T210" fmla="+- 0 2062 2020"/>
                <a:gd name="T211" fmla="*/ 2062 h 47"/>
                <a:gd name="T212" fmla="+- 0 6834 6781"/>
                <a:gd name="T213" fmla="*/ T212 w 54"/>
                <a:gd name="T214" fmla="+- 0 2059 2020"/>
                <a:gd name="T215" fmla="*/ 2059 h 47"/>
                <a:gd name="T216" fmla="+- 0 6834 6781"/>
                <a:gd name="T217" fmla="*/ T216 w 54"/>
                <a:gd name="T218" fmla="+- 0 2055 2020"/>
                <a:gd name="T219" fmla="*/ 2055 h 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Lst>
              <a:rect l="0" t="0" r="r" b="b"/>
              <a:pathLst>
                <a:path w="54" h="47">
                  <a:moveTo>
                    <a:pt x="21" y="7"/>
                  </a:moveTo>
                  <a:lnTo>
                    <a:pt x="18" y="4"/>
                  </a:lnTo>
                  <a:lnTo>
                    <a:pt x="14" y="1"/>
                  </a:lnTo>
                  <a:lnTo>
                    <a:pt x="10" y="0"/>
                  </a:lnTo>
                  <a:lnTo>
                    <a:pt x="2" y="1"/>
                  </a:lnTo>
                  <a:lnTo>
                    <a:pt x="0" y="2"/>
                  </a:lnTo>
                  <a:lnTo>
                    <a:pt x="0" y="3"/>
                  </a:lnTo>
                  <a:lnTo>
                    <a:pt x="1" y="5"/>
                  </a:lnTo>
                  <a:lnTo>
                    <a:pt x="0" y="7"/>
                  </a:lnTo>
                  <a:lnTo>
                    <a:pt x="3" y="9"/>
                  </a:lnTo>
                  <a:lnTo>
                    <a:pt x="5" y="10"/>
                  </a:lnTo>
                  <a:lnTo>
                    <a:pt x="8" y="11"/>
                  </a:lnTo>
                  <a:lnTo>
                    <a:pt x="11" y="11"/>
                  </a:lnTo>
                  <a:lnTo>
                    <a:pt x="13" y="10"/>
                  </a:lnTo>
                  <a:lnTo>
                    <a:pt x="17" y="8"/>
                  </a:lnTo>
                  <a:lnTo>
                    <a:pt x="19" y="8"/>
                  </a:lnTo>
                  <a:lnTo>
                    <a:pt x="21" y="7"/>
                  </a:lnTo>
                  <a:close/>
                  <a:moveTo>
                    <a:pt x="53" y="35"/>
                  </a:moveTo>
                  <a:lnTo>
                    <a:pt x="51" y="32"/>
                  </a:lnTo>
                  <a:lnTo>
                    <a:pt x="47" y="30"/>
                  </a:lnTo>
                  <a:lnTo>
                    <a:pt x="46" y="30"/>
                  </a:lnTo>
                  <a:lnTo>
                    <a:pt x="46" y="28"/>
                  </a:lnTo>
                  <a:lnTo>
                    <a:pt x="46" y="27"/>
                  </a:lnTo>
                  <a:lnTo>
                    <a:pt x="45" y="25"/>
                  </a:lnTo>
                  <a:lnTo>
                    <a:pt x="41" y="24"/>
                  </a:lnTo>
                  <a:lnTo>
                    <a:pt x="37" y="20"/>
                  </a:lnTo>
                  <a:lnTo>
                    <a:pt x="34" y="19"/>
                  </a:lnTo>
                  <a:lnTo>
                    <a:pt x="23" y="18"/>
                  </a:lnTo>
                  <a:lnTo>
                    <a:pt x="25" y="16"/>
                  </a:lnTo>
                  <a:lnTo>
                    <a:pt x="26" y="16"/>
                  </a:lnTo>
                  <a:lnTo>
                    <a:pt x="27" y="15"/>
                  </a:lnTo>
                  <a:lnTo>
                    <a:pt x="27" y="14"/>
                  </a:lnTo>
                  <a:lnTo>
                    <a:pt x="25" y="14"/>
                  </a:lnTo>
                  <a:lnTo>
                    <a:pt x="23" y="15"/>
                  </a:lnTo>
                  <a:lnTo>
                    <a:pt x="21" y="16"/>
                  </a:lnTo>
                  <a:lnTo>
                    <a:pt x="19" y="18"/>
                  </a:lnTo>
                  <a:lnTo>
                    <a:pt x="21" y="19"/>
                  </a:lnTo>
                  <a:lnTo>
                    <a:pt x="22" y="22"/>
                  </a:lnTo>
                  <a:lnTo>
                    <a:pt x="22" y="28"/>
                  </a:lnTo>
                  <a:lnTo>
                    <a:pt x="22" y="33"/>
                  </a:lnTo>
                  <a:lnTo>
                    <a:pt x="23" y="34"/>
                  </a:lnTo>
                  <a:lnTo>
                    <a:pt x="25" y="35"/>
                  </a:lnTo>
                  <a:lnTo>
                    <a:pt x="25" y="36"/>
                  </a:lnTo>
                  <a:lnTo>
                    <a:pt x="28" y="40"/>
                  </a:lnTo>
                  <a:lnTo>
                    <a:pt x="34" y="43"/>
                  </a:lnTo>
                  <a:lnTo>
                    <a:pt x="40" y="45"/>
                  </a:lnTo>
                  <a:lnTo>
                    <a:pt x="45" y="46"/>
                  </a:lnTo>
                  <a:lnTo>
                    <a:pt x="46" y="46"/>
                  </a:lnTo>
                  <a:lnTo>
                    <a:pt x="48" y="47"/>
                  </a:lnTo>
                  <a:lnTo>
                    <a:pt x="48" y="45"/>
                  </a:lnTo>
                  <a:lnTo>
                    <a:pt x="49" y="43"/>
                  </a:lnTo>
                  <a:lnTo>
                    <a:pt x="51" y="41"/>
                  </a:lnTo>
                  <a:lnTo>
                    <a:pt x="53" y="42"/>
                  </a:lnTo>
                  <a:lnTo>
                    <a:pt x="53" y="39"/>
                  </a:lnTo>
                  <a:lnTo>
                    <a:pt x="53" y="35"/>
                  </a:lnTo>
                  <a:close/>
                </a:path>
              </a:pathLst>
            </a:custGeom>
            <a:noFill/>
            <a:ln w="3175">
              <a:solidFill>
                <a:srgbClr val="616266"/>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2" name="Text Box 14"/>
            <p:cNvSpPr txBox="1">
              <a:spLocks noChangeArrowheads="1"/>
            </p:cNvSpPr>
            <p:nvPr/>
          </p:nvSpPr>
          <p:spPr bwMode="auto">
            <a:xfrm>
              <a:off x="4503" y="-618"/>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400" b="0" i="0" u="none" strike="noStrike" cap="none" normalizeH="0" baseline="0">
                  <a:ln>
                    <a:noFill/>
                  </a:ln>
                  <a:solidFill>
                    <a:schemeClr val="tx1"/>
                  </a:solidFill>
                  <a:effectLst/>
                  <a:latin typeface="Arial MT"/>
                  <a:ea typeface="Trebuchet MS" panose="020B0603020202020204" pitchFamily="34" charset="0"/>
                  <a:cs typeface="Trebuchet MS" panose="020B0603020202020204" pitchFamily="34" charset="0"/>
                </a:rPr>
                <a:t>2019</a:t>
              </a:r>
              <a:endParaRPr kumimoji="0" lang="en-US" altLang="es-ES" sz="1800" b="0" i="0" u="none" strike="noStrike" cap="none" normalizeH="0" baseline="0">
                <a:ln>
                  <a:noFill/>
                </a:ln>
                <a:solidFill>
                  <a:schemeClr val="tx1"/>
                </a:solidFill>
                <a:effectLst/>
                <a:latin typeface="Arial" panose="020B0604020202020204" pitchFamily="34" charset="0"/>
              </a:endParaRPr>
            </a:p>
          </p:txBody>
        </p:sp>
        <p:sp>
          <p:nvSpPr>
            <p:cNvPr id="13" name="Text Box 13"/>
            <p:cNvSpPr txBox="1">
              <a:spLocks noChangeArrowheads="1"/>
            </p:cNvSpPr>
            <p:nvPr/>
          </p:nvSpPr>
          <p:spPr bwMode="auto">
            <a:xfrm>
              <a:off x="6717" y="-57"/>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400" b="0" i="0" u="none" strike="noStrike" cap="none" normalizeH="0" baseline="0">
                  <a:ln>
                    <a:noFill/>
                  </a:ln>
                  <a:solidFill>
                    <a:schemeClr val="tx1"/>
                  </a:solidFill>
                  <a:effectLst/>
                  <a:latin typeface="Arial MT"/>
                  <a:ea typeface="Trebuchet MS" panose="020B0603020202020204" pitchFamily="34" charset="0"/>
                  <a:cs typeface="Trebuchet MS" panose="020B0603020202020204" pitchFamily="34" charset="0"/>
                </a:rPr>
                <a:t>2022</a:t>
              </a:r>
              <a:endParaRPr kumimoji="0" lang="en-US" altLang="es-ES" sz="1800" b="0" i="0" u="none" strike="noStrike" cap="none" normalizeH="0" baseline="0">
                <a:ln>
                  <a:noFill/>
                </a:ln>
                <a:solidFill>
                  <a:schemeClr val="tx1"/>
                </a:solidFill>
                <a:effectLst/>
                <a:latin typeface="Arial" panose="020B0604020202020204" pitchFamily="34" charset="0"/>
              </a:endParaRPr>
            </a:p>
          </p:txBody>
        </p:sp>
        <p:sp>
          <p:nvSpPr>
            <p:cNvPr id="14" name="Text Box 12"/>
            <p:cNvSpPr txBox="1">
              <a:spLocks noChangeArrowheads="1"/>
            </p:cNvSpPr>
            <p:nvPr/>
          </p:nvSpPr>
          <p:spPr bwMode="auto">
            <a:xfrm>
              <a:off x="7268" y="23"/>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400" b="0" i="0" u="none" strike="noStrike" cap="none" normalizeH="0" baseline="0">
                  <a:ln>
                    <a:noFill/>
                  </a:ln>
                  <a:solidFill>
                    <a:schemeClr val="tx1"/>
                  </a:solidFill>
                  <a:effectLst/>
                  <a:latin typeface="Arial MT"/>
                  <a:ea typeface="Trebuchet MS" panose="020B0603020202020204" pitchFamily="34" charset="0"/>
                  <a:cs typeface="Trebuchet MS" panose="020B0603020202020204" pitchFamily="34" charset="0"/>
                </a:rPr>
                <a:t>2017</a:t>
              </a:r>
              <a:endParaRPr kumimoji="0" lang="en-US" altLang="es-ES" sz="1800" b="0" i="0" u="none" strike="noStrike" cap="none" normalizeH="0" baseline="0">
                <a:ln>
                  <a:noFill/>
                </a:ln>
                <a:solidFill>
                  <a:schemeClr val="tx1"/>
                </a:solidFill>
                <a:effectLst/>
                <a:latin typeface="Arial" panose="020B0604020202020204" pitchFamily="34" charset="0"/>
              </a:endParaRPr>
            </a:p>
          </p:txBody>
        </p:sp>
        <p:sp>
          <p:nvSpPr>
            <p:cNvPr id="15" name="Text Box 11"/>
            <p:cNvSpPr txBox="1">
              <a:spLocks noChangeArrowheads="1"/>
            </p:cNvSpPr>
            <p:nvPr/>
          </p:nvSpPr>
          <p:spPr bwMode="auto">
            <a:xfrm>
              <a:off x="5587" y="358"/>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400" b="0" i="0" u="none" strike="noStrike" cap="none" normalizeH="0" baseline="0">
                  <a:ln>
                    <a:noFill/>
                  </a:ln>
                  <a:solidFill>
                    <a:schemeClr val="tx1"/>
                  </a:solidFill>
                  <a:effectLst/>
                  <a:latin typeface="Arial MT"/>
                  <a:ea typeface="Trebuchet MS" panose="020B0603020202020204" pitchFamily="34" charset="0"/>
                  <a:cs typeface="Trebuchet MS" panose="020B0603020202020204" pitchFamily="34" charset="0"/>
                </a:rPr>
                <a:t>1999</a:t>
              </a:r>
              <a:endParaRPr kumimoji="0" lang="en-US" altLang="es-ES" sz="1800" b="0" i="0" u="none" strike="noStrike" cap="none" normalizeH="0" baseline="0">
                <a:ln>
                  <a:noFill/>
                </a:ln>
                <a:solidFill>
                  <a:schemeClr val="tx1"/>
                </a:solidFill>
                <a:effectLst/>
                <a:latin typeface="Arial" panose="020B0604020202020204" pitchFamily="34" charset="0"/>
              </a:endParaRPr>
            </a:p>
          </p:txBody>
        </p:sp>
        <p:sp>
          <p:nvSpPr>
            <p:cNvPr id="16" name="Text Box 10"/>
            <p:cNvSpPr txBox="1">
              <a:spLocks noChangeArrowheads="1"/>
            </p:cNvSpPr>
            <p:nvPr/>
          </p:nvSpPr>
          <p:spPr bwMode="auto">
            <a:xfrm>
              <a:off x="7574" y="477"/>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400" b="0" i="0" u="none" strike="noStrike" cap="none" normalizeH="0" baseline="0">
                  <a:ln>
                    <a:noFill/>
                  </a:ln>
                  <a:solidFill>
                    <a:schemeClr val="tx1"/>
                  </a:solidFill>
                  <a:effectLst/>
                  <a:latin typeface="Arial MT"/>
                  <a:ea typeface="Trebuchet MS" panose="020B0603020202020204" pitchFamily="34" charset="0"/>
                  <a:cs typeface="Trebuchet MS" panose="020B0603020202020204" pitchFamily="34" charset="0"/>
                </a:rPr>
                <a:t>2021</a:t>
              </a:r>
              <a:endParaRPr kumimoji="0" lang="en-US" altLang="es-ES" sz="1800" b="0" i="0" u="none" strike="noStrike" cap="none" normalizeH="0" baseline="0">
                <a:ln>
                  <a:noFill/>
                </a:ln>
                <a:solidFill>
                  <a:schemeClr val="tx1"/>
                </a:solidFill>
                <a:effectLst/>
                <a:latin typeface="Arial" panose="020B0604020202020204" pitchFamily="34" charset="0"/>
              </a:endParaRPr>
            </a:p>
          </p:txBody>
        </p:sp>
        <p:sp>
          <p:nvSpPr>
            <p:cNvPr id="17" name="Text Box 9"/>
            <p:cNvSpPr txBox="1">
              <a:spLocks noChangeArrowheads="1"/>
            </p:cNvSpPr>
            <p:nvPr/>
          </p:nvSpPr>
          <p:spPr bwMode="auto">
            <a:xfrm>
              <a:off x="7090" y="536"/>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400" b="0" i="0" u="none" strike="noStrike" cap="none" normalizeH="0" baseline="0">
                  <a:ln>
                    <a:noFill/>
                  </a:ln>
                  <a:solidFill>
                    <a:schemeClr val="tx1"/>
                  </a:solidFill>
                  <a:effectLst/>
                  <a:latin typeface="Arial MT"/>
                  <a:ea typeface="Trebuchet MS" panose="020B0603020202020204" pitchFamily="34" charset="0"/>
                  <a:cs typeface="Trebuchet MS" panose="020B0603020202020204" pitchFamily="34" charset="0"/>
                </a:rPr>
                <a:t>2016</a:t>
              </a:r>
              <a:endParaRPr kumimoji="0" lang="en-US" altLang="es-ES" sz="1800" b="0" i="0" u="none" strike="noStrike" cap="none" normalizeH="0" baseline="0">
                <a:ln>
                  <a:noFill/>
                </a:ln>
                <a:solidFill>
                  <a:schemeClr val="tx1"/>
                </a:solidFill>
                <a:effectLst/>
                <a:latin typeface="Arial" panose="020B0604020202020204" pitchFamily="34" charset="0"/>
              </a:endParaRPr>
            </a:p>
          </p:txBody>
        </p:sp>
        <p:sp>
          <p:nvSpPr>
            <p:cNvPr id="18" name="Text Box 8"/>
            <p:cNvSpPr txBox="1">
              <a:spLocks noChangeArrowheads="1"/>
            </p:cNvSpPr>
            <p:nvPr/>
          </p:nvSpPr>
          <p:spPr bwMode="auto">
            <a:xfrm>
              <a:off x="7983" y="871"/>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400" b="0" i="0" u="none" strike="noStrike" cap="none" normalizeH="0" baseline="0">
                  <a:ln>
                    <a:noFill/>
                  </a:ln>
                  <a:solidFill>
                    <a:schemeClr val="tx1"/>
                  </a:solidFill>
                  <a:effectLst/>
                  <a:latin typeface="Arial MT"/>
                  <a:ea typeface="Trebuchet MS" panose="020B0603020202020204" pitchFamily="34" charset="0"/>
                  <a:cs typeface="Trebuchet MS" panose="020B0603020202020204" pitchFamily="34" charset="0"/>
                </a:rPr>
                <a:t>2009</a:t>
              </a:r>
              <a:endParaRPr kumimoji="0" lang="en-US" altLang="es-ES" sz="1800" b="0" i="0" u="none" strike="noStrike" cap="none" normalizeH="0" baseline="0">
                <a:ln>
                  <a:noFill/>
                </a:ln>
                <a:solidFill>
                  <a:schemeClr val="tx1"/>
                </a:solidFill>
                <a:effectLst/>
                <a:latin typeface="Arial" panose="020B0604020202020204" pitchFamily="34" charset="0"/>
              </a:endParaRPr>
            </a:p>
          </p:txBody>
        </p:sp>
        <p:sp>
          <p:nvSpPr>
            <p:cNvPr id="19" name="Text Box 7"/>
            <p:cNvSpPr txBox="1">
              <a:spLocks noChangeArrowheads="1"/>
            </p:cNvSpPr>
            <p:nvPr/>
          </p:nvSpPr>
          <p:spPr bwMode="auto">
            <a:xfrm>
              <a:off x="5657" y="988"/>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400" b="0" i="0" u="none" strike="noStrike" cap="none" normalizeH="0" baseline="0">
                  <a:ln>
                    <a:noFill/>
                  </a:ln>
                  <a:solidFill>
                    <a:schemeClr val="tx1"/>
                  </a:solidFill>
                  <a:effectLst/>
                  <a:latin typeface="Arial MT"/>
                  <a:ea typeface="Trebuchet MS" panose="020B0603020202020204" pitchFamily="34" charset="0"/>
                  <a:cs typeface="Trebuchet MS" panose="020B0603020202020204" pitchFamily="34" charset="0"/>
                </a:rPr>
                <a:t>2018</a:t>
              </a:r>
              <a:endParaRPr kumimoji="0" lang="en-US" altLang="es-ES" sz="1800" b="0" i="0" u="none" strike="noStrike" cap="none" normalizeH="0" baseline="0">
                <a:ln>
                  <a:noFill/>
                </a:ln>
                <a:solidFill>
                  <a:schemeClr val="tx1"/>
                </a:solidFill>
                <a:effectLst/>
                <a:latin typeface="Arial" panose="020B0604020202020204" pitchFamily="34" charset="0"/>
              </a:endParaRPr>
            </a:p>
          </p:txBody>
        </p:sp>
        <p:sp>
          <p:nvSpPr>
            <p:cNvPr id="20" name="Text Box 6"/>
            <p:cNvSpPr txBox="1">
              <a:spLocks noChangeArrowheads="1"/>
            </p:cNvSpPr>
            <p:nvPr/>
          </p:nvSpPr>
          <p:spPr bwMode="auto">
            <a:xfrm>
              <a:off x="4927" y="1220"/>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400" b="0" i="0" u="none" strike="noStrike" cap="none" normalizeH="0" baseline="0">
                  <a:ln>
                    <a:noFill/>
                  </a:ln>
                  <a:solidFill>
                    <a:schemeClr val="tx1"/>
                  </a:solidFill>
                  <a:effectLst/>
                  <a:latin typeface="Arial MT"/>
                  <a:ea typeface="Trebuchet MS" panose="020B0603020202020204" pitchFamily="34" charset="0"/>
                  <a:cs typeface="Trebuchet MS" panose="020B0603020202020204" pitchFamily="34" charset="0"/>
                </a:rPr>
                <a:t>2008</a:t>
              </a:r>
              <a:endParaRPr kumimoji="0" lang="en-US" altLang="es-ES" sz="1800" b="0" i="0" u="none" strike="noStrike" cap="none" normalizeH="0" baseline="0">
                <a:ln>
                  <a:noFill/>
                </a:ln>
                <a:solidFill>
                  <a:schemeClr val="tx1"/>
                </a:solidFill>
                <a:effectLst/>
                <a:latin typeface="Arial" panose="020B0604020202020204" pitchFamily="34" charset="0"/>
              </a:endParaRPr>
            </a:p>
          </p:txBody>
        </p:sp>
        <p:sp>
          <p:nvSpPr>
            <p:cNvPr id="21" name="Text Box 5"/>
            <p:cNvSpPr txBox="1">
              <a:spLocks noChangeArrowheads="1"/>
            </p:cNvSpPr>
            <p:nvPr/>
          </p:nvSpPr>
          <p:spPr bwMode="auto">
            <a:xfrm>
              <a:off x="7634" y="1451"/>
              <a:ext cx="19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400" b="0" i="0" u="none" strike="noStrike" cap="none" normalizeH="0" baseline="0">
                  <a:ln>
                    <a:noFill/>
                  </a:ln>
                  <a:solidFill>
                    <a:schemeClr val="tx1"/>
                  </a:solidFill>
                  <a:effectLst/>
                  <a:latin typeface="Arial MT"/>
                  <a:ea typeface="Trebuchet MS" panose="020B0603020202020204" pitchFamily="34" charset="0"/>
                  <a:cs typeface="Trebuchet MS" panose="020B0603020202020204" pitchFamily="34" charset="0"/>
                </a:rPr>
                <a:t>2021</a:t>
              </a:r>
              <a:endParaRPr kumimoji="0" lang="en-US" altLang="es-ES" sz="1800" b="0" i="0" u="none" strike="noStrike" cap="none" normalizeH="0" baseline="0">
                <a:ln>
                  <a:noFill/>
                </a:ln>
                <a:solidFill>
                  <a:schemeClr val="tx1"/>
                </a:solidFill>
                <a:effectLst/>
                <a:latin typeface="Arial" panose="020B0604020202020204" pitchFamily="34" charset="0"/>
              </a:endParaRPr>
            </a:p>
          </p:txBody>
        </p:sp>
      </p:grpSp>
      <p:grpSp>
        <p:nvGrpSpPr>
          <p:cNvPr id="22" name="Group 1"/>
          <p:cNvGrpSpPr>
            <a:grpSpLocks/>
          </p:cNvGrpSpPr>
          <p:nvPr/>
        </p:nvGrpSpPr>
        <p:grpSpPr bwMode="auto">
          <a:xfrm>
            <a:off x="166255" y="3314265"/>
            <a:ext cx="360267" cy="148051"/>
            <a:chOff x="1542" y="139"/>
            <a:chExt cx="255" cy="188"/>
          </a:xfrm>
        </p:grpSpPr>
        <p:sp>
          <p:nvSpPr>
            <p:cNvPr id="23" name="Rectangle 3"/>
            <p:cNvSpPr>
              <a:spLocks noChangeArrowheads="1"/>
            </p:cNvSpPr>
            <p:nvPr/>
          </p:nvSpPr>
          <p:spPr bwMode="auto">
            <a:xfrm>
              <a:off x="1547" y="144"/>
              <a:ext cx="245" cy="178"/>
            </a:xfrm>
            <a:prstGeom prst="rect">
              <a:avLst/>
            </a:prstGeom>
            <a:solidFill>
              <a:srgbClr val="BCD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4" name="Rectangle 2"/>
            <p:cNvSpPr>
              <a:spLocks noChangeArrowheads="1"/>
            </p:cNvSpPr>
            <p:nvPr/>
          </p:nvSpPr>
          <p:spPr bwMode="auto">
            <a:xfrm>
              <a:off x="1547" y="144"/>
              <a:ext cx="245" cy="178"/>
            </a:xfrm>
            <a:prstGeom prst="rect">
              <a:avLst/>
            </a:prstGeom>
            <a:noFill/>
            <a:ln w="6299">
              <a:solidFill>
                <a:srgbClr val="41709C"/>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grpSp>
      <p:sp>
        <p:nvSpPr>
          <p:cNvPr id="3" name="Rectángulo 2"/>
          <p:cNvSpPr/>
          <p:nvPr/>
        </p:nvSpPr>
        <p:spPr>
          <a:xfrm>
            <a:off x="528266" y="3254502"/>
            <a:ext cx="2337009" cy="646331"/>
          </a:xfrm>
          <a:prstGeom prst="rect">
            <a:avLst/>
          </a:prstGeom>
        </p:spPr>
        <p:txBody>
          <a:bodyPr wrap="square">
            <a:spAutoFit/>
          </a:bodyPr>
          <a:lstStyle/>
          <a:p>
            <a:pPr lvl="0" algn="just" eaLnBrk="0" fontAlgn="base" hangingPunct="0">
              <a:spcBef>
                <a:spcPct val="0"/>
              </a:spcBef>
              <a:spcAft>
                <a:spcPct val="0"/>
              </a:spcAft>
            </a:pPr>
            <a:r>
              <a:rPr lang="en-US" altLang="es-ES" sz="1200" b="1" dirty="0">
                <a:ea typeface="Trebuchet MS" panose="020B0603020202020204" pitchFamily="34" charset="0"/>
                <a:cs typeface="Trebuchet MS" panose="020B0603020202020204" pitchFamily="34" charset="0"/>
              </a:rPr>
              <a:t>Member States where </a:t>
            </a:r>
            <a:r>
              <a:rPr lang="en-US" altLang="es-ES" sz="1200" b="1" dirty="0" err="1">
                <a:ea typeface="Trebuchet MS" panose="020B0603020202020204" pitchFamily="34" charset="0"/>
                <a:cs typeface="Trebuchet MS" panose="020B0603020202020204" pitchFamily="34" charset="0"/>
              </a:rPr>
              <a:t>Barnahus</a:t>
            </a:r>
            <a:r>
              <a:rPr lang="en-US" altLang="es-ES" sz="1200" b="1" dirty="0">
                <a:ea typeface="Trebuchet MS" panose="020B0603020202020204" pitchFamily="34" charset="0"/>
                <a:cs typeface="Trebuchet MS" panose="020B0603020202020204" pitchFamily="34" charset="0"/>
              </a:rPr>
              <a:t>-type services are in place, with year of establishment</a:t>
            </a:r>
            <a:endParaRPr lang="es-ES" altLang="es-ES" sz="1200" b="1" dirty="0"/>
          </a:p>
        </p:txBody>
      </p:sp>
      <p:sp>
        <p:nvSpPr>
          <p:cNvPr id="27" name="Rectángulo 26"/>
          <p:cNvSpPr/>
          <p:nvPr/>
        </p:nvSpPr>
        <p:spPr>
          <a:xfrm>
            <a:off x="173319" y="5763383"/>
            <a:ext cx="8970681" cy="461665"/>
          </a:xfrm>
          <a:prstGeom prst="rect">
            <a:avLst/>
          </a:prstGeom>
        </p:spPr>
        <p:txBody>
          <a:bodyPr wrap="square">
            <a:spAutoFit/>
          </a:bodyPr>
          <a:lstStyle/>
          <a:p>
            <a:pPr lvl="0" eaLnBrk="0" fontAlgn="base" hangingPunct="0">
              <a:spcBef>
                <a:spcPct val="0"/>
              </a:spcBef>
              <a:spcAft>
                <a:spcPct val="0"/>
              </a:spcAft>
            </a:pPr>
            <a:r>
              <a:rPr lang="en-US" altLang="es-ES" sz="800" i="1" dirty="0">
                <a:latin typeface="Arial" panose="020B0604020202020204" pitchFamily="34" charset="0"/>
                <a:ea typeface="Trebuchet MS" panose="020B0603020202020204" pitchFamily="34" charset="0"/>
                <a:cs typeface="Trebuchet MS" panose="020B0603020202020204" pitchFamily="34" charset="0"/>
              </a:rPr>
              <a:t>The map is for illustration only and does not reflect a position of the authors or the Council of Europe on the legal status of any country or territory or the delimitation of any frontiers. </a:t>
            </a:r>
          </a:p>
          <a:p>
            <a:pPr lvl="0" eaLnBrk="0" fontAlgn="base" hangingPunct="0">
              <a:spcBef>
                <a:spcPct val="0"/>
              </a:spcBef>
              <a:spcAft>
                <a:spcPct val="0"/>
              </a:spcAft>
            </a:pPr>
            <a:endParaRPr lang="en-US" altLang="es-ES" sz="800" i="1" dirty="0">
              <a:latin typeface="Arial" panose="020B0604020202020204" pitchFamily="34" charset="0"/>
              <a:ea typeface="Trebuchet MS" panose="020B0603020202020204" pitchFamily="34" charset="0"/>
              <a:cs typeface="Trebuchet MS" panose="020B0603020202020204" pitchFamily="34" charset="0"/>
            </a:endParaRPr>
          </a:p>
          <a:p>
            <a:pPr lvl="0" eaLnBrk="0" fontAlgn="base" hangingPunct="0">
              <a:spcBef>
                <a:spcPct val="0"/>
              </a:spcBef>
              <a:spcAft>
                <a:spcPct val="0"/>
              </a:spcAft>
            </a:pPr>
            <a:r>
              <a:rPr lang="en-US" altLang="es-ES" sz="800" i="1" dirty="0">
                <a:latin typeface="Arial" panose="020B0604020202020204" pitchFamily="34" charset="0"/>
                <a:ea typeface="Trebuchet MS" panose="020B0603020202020204" pitchFamily="34" charset="0"/>
                <a:cs typeface="Trebuchet MS" panose="020B0603020202020204" pitchFamily="34" charset="0"/>
              </a:rPr>
              <a:t>Source: Data and analysis by Council of Europe, Children’s Rights Division, </a:t>
            </a:r>
            <a:r>
              <a:rPr lang="en-US" altLang="es-ES" sz="800" i="1" dirty="0" err="1">
                <a:latin typeface="Arial" panose="020B0604020202020204" pitchFamily="34" charset="0"/>
                <a:ea typeface="Trebuchet MS" panose="020B0603020202020204" pitchFamily="34" charset="0"/>
                <a:cs typeface="Trebuchet MS" panose="020B0603020202020204" pitchFamily="34" charset="0"/>
              </a:rPr>
              <a:t>Barnahus</a:t>
            </a:r>
            <a:r>
              <a:rPr lang="en-US" altLang="es-ES" sz="800" i="1" dirty="0">
                <a:latin typeface="Arial" panose="020B0604020202020204" pitchFamily="34" charset="0"/>
                <a:ea typeface="Trebuchet MS" panose="020B0603020202020204" pitchFamily="34" charset="0"/>
                <a:cs typeface="Trebuchet MS" panose="020B0603020202020204" pitchFamily="34" charset="0"/>
              </a:rPr>
              <a:t> Mapping Study, 2023.</a:t>
            </a:r>
            <a:endParaRPr lang="en-US" altLang="es-ES" sz="4800" dirty="0">
              <a:latin typeface="Arial" panose="020B0604020202020204" pitchFamily="34" charset="0"/>
            </a:endParaRPr>
          </a:p>
        </p:txBody>
      </p:sp>
    </p:spTree>
    <p:extLst>
      <p:ext uri="{BB962C8B-B14F-4D97-AF65-F5344CB8AC3E}">
        <p14:creationId xmlns:p14="http://schemas.microsoft.com/office/powerpoint/2010/main" val="2875814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2A875CD-A032-EC5D-FA4E-5DC84579A6AB}"/>
              </a:ext>
            </a:extLst>
          </p:cNvPr>
          <p:cNvSpPr>
            <a:spLocks noGrp="1"/>
          </p:cNvSpPr>
          <p:nvPr>
            <p:ph idx="1"/>
          </p:nvPr>
        </p:nvSpPr>
        <p:spPr>
          <a:xfrm>
            <a:off x="505609" y="506027"/>
            <a:ext cx="8009741" cy="5670936"/>
          </a:xfrm>
        </p:spPr>
        <p:txBody>
          <a:bodyPr/>
          <a:lstStyle/>
          <a:p>
            <a:pPr marL="0" indent="0" algn="ctr">
              <a:spcBef>
                <a:spcPts val="0"/>
              </a:spcBef>
              <a:buNone/>
            </a:pPr>
            <a:r>
              <a:rPr lang="es-ES" sz="3200" b="1" dirty="0"/>
              <a:t>La Formación específica</a:t>
            </a:r>
          </a:p>
          <a:p>
            <a:pPr marL="0" indent="0">
              <a:spcBef>
                <a:spcPts val="0"/>
              </a:spcBef>
              <a:buNone/>
            </a:pPr>
            <a:endParaRPr lang="es-ES" sz="3200" dirty="0"/>
          </a:p>
          <a:p>
            <a:pPr algn="just">
              <a:spcBef>
                <a:spcPts val="0"/>
              </a:spcBef>
              <a:buFontTx/>
              <a:buChar char="-"/>
            </a:pPr>
            <a:r>
              <a:rPr lang="es-ES" sz="2000" dirty="0"/>
              <a:t>Disposición Final Cuarta LOPIVI modifica la LOPJ y va a afectar a Jueces y Magistrados, Ministerio Fiscal, Abogados y Procuradores, Fuerzas y Cuerpos de Seguridad del Estado, Instituto Nacional de Toxicología y Ciencias, Forenses e Instituto de Medicina Legal y Ciencias Forenses</a:t>
            </a:r>
          </a:p>
          <a:p>
            <a:pPr marL="0" indent="0" algn="just">
              <a:spcBef>
                <a:spcPts val="0"/>
              </a:spcBef>
              <a:buNone/>
            </a:pPr>
            <a:endParaRPr lang="es-ES" sz="2000" dirty="0"/>
          </a:p>
          <a:p>
            <a:pPr>
              <a:buFontTx/>
              <a:buChar char="-"/>
            </a:pPr>
            <a:r>
              <a:rPr lang="es-ES" dirty="0"/>
              <a:t>Proyecto conjunto Unión Europa - Consejo de Europa: “Fortalecimiento de la justicia adaptada a los niños a través de una cooperación y coordinación eficaces entre los diferentes servicios del tipo </a:t>
            </a:r>
            <a:r>
              <a:rPr lang="es-ES" dirty="0" err="1"/>
              <a:t>Barnahus</a:t>
            </a:r>
            <a:r>
              <a:rPr lang="es-ES" dirty="0"/>
              <a:t> en las regiones de España”</a:t>
            </a:r>
          </a:p>
          <a:p>
            <a:pPr marL="0" indent="0">
              <a:buNone/>
            </a:pPr>
            <a:endParaRPr lang="es-ES" dirty="0"/>
          </a:p>
          <a:p>
            <a:pPr marL="342900" lvl="1" indent="0" algn="just">
              <a:buNone/>
            </a:pPr>
            <a:r>
              <a:rPr lang="ca-ES" sz="1600" kern="1400" spc="-50" dirty="0">
                <a:effectLst/>
                <a:latin typeface="Myriad Pro"/>
                <a:ea typeface="Hiragino Maru Gothic Pro W4"/>
                <a:cs typeface="Times New Roman" panose="02020603050405020304" pitchFamily="18" charset="0"/>
              </a:rPr>
              <a:t>ESTUDIO PROSPECTIVO DE LAS NECESIDADES FORMATIVAS DE LAS Y LOS PROFESIONALES IMPLICADOS EN LA IMPLEMENTACIÓN DEL MODELO BARNAHUS EN ESPAÑA (</a:t>
            </a:r>
            <a:r>
              <a:rPr lang="ca-ES" sz="1600" kern="1400" spc="-50" dirty="0" err="1">
                <a:effectLst/>
                <a:latin typeface="Myriad Pro"/>
                <a:ea typeface="Hiragino Maru Gothic Pro W4"/>
                <a:cs typeface="Times New Roman" panose="02020603050405020304" pitchFamily="18" charset="0"/>
              </a:rPr>
              <a:t>Noviembre</a:t>
            </a:r>
            <a:r>
              <a:rPr lang="ca-ES" sz="1600" kern="1400" spc="-50" dirty="0">
                <a:effectLst/>
                <a:latin typeface="Myriad Pro"/>
                <a:ea typeface="Hiragino Maru Gothic Pro W4"/>
                <a:cs typeface="Times New Roman" panose="02020603050405020304" pitchFamily="18" charset="0"/>
              </a:rPr>
              <a:t> 2023)</a:t>
            </a:r>
            <a:endParaRPr lang="es-ES" sz="1600" kern="1400" spc="-50" dirty="0">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1" indent="0" algn="just">
              <a:buNone/>
            </a:pPr>
            <a:endParaRPr lang="es-ES" sz="1600" dirty="0"/>
          </a:p>
          <a:p>
            <a:pPr marL="342900" lvl="1" indent="0">
              <a:buNone/>
            </a:pPr>
            <a:r>
              <a:rPr lang="es-ES" sz="1400" dirty="0">
                <a:solidFill>
                  <a:srgbClr val="FFC000"/>
                </a:solidFill>
              </a:rPr>
              <a:t>https://www.coe.int/es/web/children/-/presentation-of-the-national-mapping-study-and-training-gap-analysis-in-the-context-of-barnahus-services-in-spain</a:t>
            </a:r>
          </a:p>
          <a:p>
            <a:pPr marL="0" indent="0">
              <a:buNone/>
            </a:pPr>
            <a:endParaRPr lang="es-ES" dirty="0"/>
          </a:p>
        </p:txBody>
      </p:sp>
    </p:spTree>
    <p:extLst>
      <p:ext uri="{BB962C8B-B14F-4D97-AF65-F5344CB8AC3E}">
        <p14:creationId xmlns:p14="http://schemas.microsoft.com/office/powerpoint/2010/main" val="3585909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FECCB37-CA57-6197-4AA5-82BE09F42742}"/>
              </a:ext>
            </a:extLst>
          </p:cNvPr>
          <p:cNvSpPr>
            <a:spLocks noGrp="1"/>
          </p:cNvSpPr>
          <p:nvPr>
            <p:ph idx="1"/>
          </p:nvPr>
        </p:nvSpPr>
        <p:spPr>
          <a:xfrm>
            <a:off x="505609" y="186432"/>
            <a:ext cx="8380939" cy="5990532"/>
          </a:xfrm>
        </p:spPr>
        <p:txBody>
          <a:bodyPr/>
          <a:lstStyle/>
          <a:p>
            <a:pPr marL="342900" lvl="1" indent="0" algn="ctr">
              <a:buNone/>
            </a:pPr>
            <a:r>
              <a:rPr lang="es-ES" sz="2100" dirty="0"/>
              <a:t> </a:t>
            </a:r>
            <a:r>
              <a:rPr lang="es-ES" sz="2400" b="1" dirty="0"/>
              <a:t>Creación del Registro Central </a:t>
            </a:r>
          </a:p>
          <a:p>
            <a:pPr marL="342900" lvl="1" indent="0" algn="ctr">
              <a:buNone/>
            </a:pPr>
            <a:r>
              <a:rPr lang="es-ES" sz="2400" b="1" dirty="0"/>
              <a:t>de Información sobre la violencia </a:t>
            </a:r>
          </a:p>
          <a:p>
            <a:pPr marL="342900" lvl="1" indent="0" algn="ctr">
              <a:buNone/>
            </a:pPr>
            <a:r>
              <a:rPr lang="es-ES" sz="2400" b="1" dirty="0"/>
              <a:t>contra la infancia y la adolescencia</a:t>
            </a:r>
          </a:p>
          <a:p>
            <a:pPr marL="342900" lvl="1" indent="0" algn="ctr">
              <a:buNone/>
            </a:pPr>
            <a:endParaRPr lang="es-ES" sz="2800" dirty="0"/>
          </a:p>
          <a:p>
            <a:pPr lvl="1" algn="just">
              <a:buFontTx/>
              <a:buChar char="-"/>
            </a:pPr>
            <a:r>
              <a:rPr lang="es-ES" sz="2000" dirty="0">
                <a:effectLst/>
                <a:latin typeface="Arial" panose="020B0604020202020204" pitchFamily="34" charset="0"/>
                <a:ea typeface="Calibri" panose="020F0502020204030204" pitchFamily="34" charset="0"/>
              </a:rPr>
              <a:t>Registro Unificado de Maltrato Infantil (RUMI) en la actualidad</a:t>
            </a:r>
          </a:p>
          <a:p>
            <a:pPr lvl="1" algn="just">
              <a:buFontTx/>
              <a:buChar char="-"/>
            </a:pPr>
            <a:endParaRPr lang="es-ES" sz="2000" dirty="0"/>
          </a:p>
          <a:p>
            <a:pPr lvl="1" algn="just">
              <a:buFontTx/>
              <a:buChar char="-"/>
            </a:pPr>
            <a:r>
              <a:rPr lang="es-ES" sz="1800" dirty="0">
                <a:effectLst/>
                <a:latin typeface="Arial" panose="020B0604020202020204" pitchFamily="34" charset="0"/>
                <a:ea typeface="Calibri" panose="020F0502020204030204" pitchFamily="34" charset="0"/>
              </a:rPr>
              <a:t>El art. 56 de la LOPIVI dispone que “con la finalidad de compartir información que permita el conocimiento uniforme de la situación de la violencia contra la infancia y la adolescencia, el Gobierno establecerá, mediante real decreto la creación del Registro Central de información sobre la violencia contra la infancia y la adolescencia, así como la información concreta y el procedimiento a través del cual el Consejo General del Poder Judicial, las Fuerzas y Cuerpos de Seguridad, el RUSSVI y las distintas administraciones públicas deben suministrar los datos requeridos al registro.</a:t>
            </a:r>
          </a:p>
          <a:p>
            <a:pPr lvl="1" algn="just">
              <a:buFontTx/>
              <a:buChar char="-"/>
            </a:pPr>
            <a:endParaRPr lang="es-ES" sz="1800" dirty="0">
              <a:effectLst/>
              <a:latin typeface="Arial" panose="020B0604020202020204" pitchFamily="34" charset="0"/>
              <a:ea typeface="Calibri" panose="020F0502020204030204" pitchFamily="34" charset="0"/>
            </a:endParaRPr>
          </a:p>
          <a:p>
            <a:pPr lvl="1" algn="just">
              <a:buFontTx/>
              <a:buChar char="-"/>
            </a:pPr>
            <a:r>
              <a:rPr lang="es-ES" dirty="0"/>
              <a:t>En la Estrategia de Erradicación de la Violencia contra la infancia y adolescencia, impulsada por el Ministerio de Derechos Sociales y Agenda 2030, aprobada por el Gobierno el 15 de noviembre de 2022, propone su creación antes de 2025.</a:t>
            </a:r>
            <a:endParaRPr lang="es-ES" sz="2800" dirty="0"/>
          </a:p>
          <a:p>
            <a:pPr marL="0" indent="0">
              <a:buNone/>
            </a:pPr>
            <a:endParaRPr lang="es-ES" dirty="0"/>
          </a:p>
        </p:txBody>
      </p:sp>
    </p:spTree>
    <p:extLst>
      <p:ext uri="{BB962C8B-B14F-4D97-AF65-F5344CB8AC3E}">
        <p14:creationId xmlns:p14="http://schemas.microsoft.com/office/powerpoint/2010/main" val="3860298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1" algn="ctr"/>
            <a:r>
              <a:rPr lang="es-ES" sz="3200" b="1" dirty="0"/>
              <a:t>2. Cambios en los requisitos del proceso penal y en su iniciación</a:t>
            </a:r>
            <a:br>
              <a:rPr lang="es-ES" sz="3200" b="1" dirty="0"/>
            </a:br>
            <a:r>
              <a:rPr lang="es-ES" sz="1800" b="1" dirty="0"/>
              <a:t> </a:t>
            </a:r>
            <a:br>
              <a:rPr lang="es-ES" sz="1800" dirty="0"/>
            </a:br>
            <a:endParaRPr lang="es-ES" dirty="0"/>
          </a:p>
        </p:txBody>
      </p:sp>
      <p:sp>
        <p:nvSpPr>
          <p:cNvPr id="3" name="Marcador de contenido 2"/>
          <p:cNvSpPr>
            <a:spLocks noGrp="1"/>
          </p:cNvSpPr>
          <p:nvPr>
            <p:ph idx="1"/>
          </p:nvPr>
        </p:nvSpPr>
        <p:spPr/>
        <p:txBody>
          <a:bodyPr/>
          <a:lstStyle/>
          <a:p>
            <a:pPr>
              <a:buFont typeface="Wingdings" panose="05000000000000000000" pitchFamily="2" charset="2"/>
              <a:buChar char="q"/>
            </a:pPr>
            <a:endParaRPr lang="es-ES" sz="2000" dirty="0"/>
          </a:p>
          <a:p>
            <a:pPr algn="just">
              <a:buFont typeface="Wingdings" panose="05000000000000000000" pitchFamily="2" charset="2"/>
              <a:buChar char="v"/>
            </a:pPr>
            <a:r>
              <a:rPr lang="es-ES" sz="2000" b="1" dirty="0"/>
              <a:t>Especialización de los juzgados: Juzgados de Violencia contra la Infancia y la Adolescencia</a:t>
            </a:r>
          </a:p>
          <a:p>
            <a:pPr marL="0" indent="0" algn="just">
              <a:buNone/>
            </a:pPr>
            <a:endParaRPr lang="es-ES" sz="2000" b="1" dirty="0"/>
          </a:p>
          <a:p>
            <a:pPr marL="0" indent="0" algn="just">
              <a:buNone/>
            </a:pPr>
            <a:endParaRPr lang="es-ES" sz="2000" b="1" dirty="0"/>
          </a:p>
          <a:p>
            <a:pPr algn="just">
              <a:buFont typeface="Wingdings" panose="05000000000000000000" pitchFamily="2" charset="2"/>
              <a:buChar char="v"/>
            </a:pPr>
            <a:r>
              <a:rPr lang="es-ES" sz="2000" b="1" dirty="0"/>
              <a:t>Legitimación de la persona menor víctima de delitos violentos en los procesos penales</a:t>
            </a:r>
          </a:p>
          <a:p>
            <a:pPr marL="0" indent="0" algn="just">
              <a:buNone/>
            </a:pPr>
            <a:endParaRPr lang="es-ES" sz="2000" b="1" dirty="0"/>
          </a:p>
          <a:p>
            <a:pPr marL="342900" lvl="1" indent="0" algn="just">
              <a:buNone/>
            </a:pPr>
            <a:r>
              <a:rPr lang="es-ES" dirty="0">
                <a:effectLst/>
                <a:latin typeface="Arial" panose="020B0604020202020204" pitchFamily="34" charset="0"/>
                <a:ea typeface="Calibri" panose="020F0502020204030204" pitchFamily="34" charset="0"/>
              </a:rPr>
              <a:t>La nueva Ley, en su artículo 13, recoge la legitimación de los niños víctimas de delitos violentos en los procedimientos judiciales: “los niños, niñas y adolescentes víctimas de violencia están legitimados para defender sus derechos e intereses en todos los procedimientos judiciales que traigan causa de una situación de violencia”</a:t>
            </a:r>
            <a:endParaRPr lang="es-ES" sz="2000" b="1" dirty="0"/>
          </a:p>
          <a:p>
            <a:pPr marL="0" indent="0">
              <a:buNone/>
            </a:pPr>
            <a:endParaRPr lang="es-ES" sz="2000" dirty="0"/>
          </a:p>
          <a:p>
            <a:pPr marL="0" indent="0">
              <a:buNone/>
            </a:pPr>
            <a:br>
              <a:rPr lang="es-ES" sz="2000" dirty="0"/>
            </a:br>
            <a:endParaRPr lang="es-ES" sz="2000" dirty="0"/>
          </a:p>
        </p:txBody>
      </p:sp>
    </p:spTree>
    <p:extLst>
      <p:ext uri="{BB962C8B-B14F-4D97-AF65-F5344CB8AC3E}">
        <p14:creationId xmlns:p14="http://schemas.microsoft.com/office/powerpoint/2010/main" val="4189811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17566C-AA9C-2628-04C2-51A769E4F920}"/>
              </a:ext>
            </a:extLst>
          </p:cNvPr>
          <p:cNvSpPr>
            <a:spLocks noGrp="1"/>
          </p:cNvSpPr>
          <p:nvPr>
            <p:ph type="title"/>
          </p:nvPr>
        </p:nvSpPr>
        <p:spPr>
          <a:xfrm>
            <a:off x="2209229" y="527958"/>
            <a:ext cx="6256244" cy="1325563"/>
          </a:xfrm>
        </p:spPr>
        <p:txBody>
          <a:bodyPr/>
          <a:lstStyle/>
          <a:p>
            <a:pPr marL="342900" indent="-342900" algn="ctr">
              <a:buFont typeface="Wingdings" panose="05000000000000000000" pitchFamily="2" charset="2"/>
              <a:buChar char="v"/>
            </a:pPr>
            <a:r>
              <a:rPr lang="es-ES" sz="2000" dirty="0"/>
              <a:t>Deber de comunicación y deber de denuncia</a:t>
            </a:r>
            <a:br>
              <a:rPr lang="es-ES" sz="2000" dirty="0"/>
            </a:br>
            <a:r>
              <a:rPr lang="es-ES" sz="1200" b="0" dirty="0"/>
              <a:t>El </a:t>
            </a:r>
            <a:r>
              <a:rPr lang="es-ES" sz="1400" b="0" dirty="0"/>
              <a:t>título II LOPIVI : “Deber de comunicación de situaciones de violencia” (arts. 15 al 20).</a:t>
            </a:r>
            <a:br>
              <a:rPr lang="es-ES" sz="1400" b="0" dirty="0"/>
            </a:br>
            <a:br>
              <a:rPr lang="es-ES" sz="1400" b="0" dirty="0"/>
            </a:br>
            <a:br>
              <a:rPr lang="es-ES" dirty="0"/>
            </a:br>
            <a:endParaRPr lang="es-ES" dirty="0"/>
          </a:p>
        </p:txBody>
      </p:sp>
      <p:sp>
        <p:nvSpPr>
          <p:cNvPr id="3" name="Marcador de contenido 2">
            <a:extLst>
              <a:ext uri="{FF2B5EF4-FFF2-40B4-BE49-F238E27FC236}">
                <a16:creationId xmlns:a16="http://schemas.microsoft.com/office/drawing/2014/main" id="{2D198E3C-E84F-B5D5-855E-F9995B929BE6}"/>
              </a:ext>
            </a:extLst>
          </p:cNvPr>
          <p:cNvSpPr>
            <a:spLocks noGrp="1"/>
          </p:cNvSpPr>
          <p:nvPr>
            <p:ph idx="1"/>
          </p:nvPr>
        </p:nvSpPr>
        <p:spPr>
          <a:xfrm>
            <a:off x="339354" y="1321724"/>
            <a:ext cx="8563577" cy="4846926"/>
          </a:xfrm>
        </p:spPr>
        <p:txBody>
          <a:bodyPr/>
          <a:lstStyle/>
          <a:p>
            <a:pPr marL="0" indent="0">
              <a:buNone/>
            </a:pPr>
            <a:r>
              <a:rPr lang="es-ES" sz="1800" u="sng" dirty="0"/>
              <a:t>General y cualificado</a:t>
            </a:r>
          </a:p>
          <a:p>
            <a:pPr marL="0" indent="0" algn="just">
              <a:buNone/>
            </a:pPr>
            <a:r>
              <a:rPr lang="es-ES" sz="1400" dirty="0"/>
              <a:t>Art. 15 LOPIVI: Deber genérico que tiene toda persona que advierta indicios de una situación de violencia ejercida sobre una persona menor de edad, de la obligación de comunicarlo de forma inmediata a la autoridad competente y, si los hechos pudieran ser constitutivos de delito, a las Fuerzas y Cuerpos de Seguridad, al Ministerio Fiscal o a la autoridad judicial, sin perjuicio de prestar la atención inmediata que la víctima precise.</a:t>
            </a:r>
          </a:p>
          <a:p>
            <a:pPr marL="0" indent="0" algn="just">
              <a:buNone/>
            </a:pPr>
            <a:r>
              <a:rPr lang="es-ES" sz="1400" dirty="0"/>
              <a:t>Art. 16 LOPIVI: se regula un deber de comunicación cualificado: el especialmente exigible a aquellas personas que, por razón de su cargo, profesión, oficio o actividad, tengan encomendada la asistencia, el cuidado, la enseñanza o la protección de niños, niñas o adolescentes y, en el ejercicio de las mismas, hayan tenido conocimiento de una situación de violencia ejercida sobre los mismos</a:t>
            </a:r>
          </a:p>
          <a:p>
            <a:pPr marL="0" indent="0" algn="just">
              <a:buNone/>
            </a:pPr>
            <a:r>
              <a:rPr lang="es-ES" sz="1400" dirty="0"/>
              <a:t>Disposición Final Primera de la LOPIVI, modifica el artículo 261 </a:t>
            </a:r>
            <a:r>
              <a:rPr lang="es-ES" sz="1400" dirty="0" err="1"/>
              <a:t>LECrim</a:t>
            </a:r>
            <a:r>
              <a:rPr lang="es-ES" sz="1400" dirty="0"/>
              <a:t> y se establece una excepción al régimen general de dispensa de la obligación de denunciar, al determinar la obligación de denunciar del cónyuge y familiares cercanos de la persona que haya cometido un hecho delictivo cuando se trate de un delito grave cometido contra una persona menor de edad o con discapacidad necesitada de especial protección</a:t>
            </a:r>
            <a:endParaRPr lang="es-ES" sz="1100" dirty="0"/>
          </a:p>
          <a:p>
            <a:pPr marL="0" indent="0">
              <a:buNone/>
            </a:pPr>
            <a:r>
              <a:rPr lang="es-ES" sz="1800" u="sng" dirty="0"/>
              <a:t>Del niño por sí mismo</a:t>
            </a:r>
          </a:p>
          <a:p>
            <a:pPr marL="0" indent="0">
              <a:buNone/>
            </a:pPr>
            <a:r>
              <a:rPr lang="es-ES" sz="1400" dirty="0"/>
              <a:t>Art. 17 LOPIVI:  los menores pueden denunciar por sí mismos/indisolublemente unido al derecho a ser escuchados /art. 18 LOPIVI: Facilitación en los centros escolares</a:t>
            </a:r>
          </a:p>
          <a:p>
            <a:pPr marL="0" indent="0">
              <a:buNone/>
            </a:pPr>
            <a:r>
              <a:rPr lang="es-ES" sz="1800" u="sng" dirty="0"/>
              <a:t>Deber de comunicación de contenidos ilícitos en internet</a:t>
            </a:r>
          </a:p>
          <a:p>
            <a:pPr marL="0" indent="0" algn="just">
              <a:buNone/>
            </a:pPr>
            <a:r>
              <a:rPr lang="es-ES" sz="1400" dirty="0"/>
              <a:t>At. 19 LOPIVI</a:t>
            </a:r>
            <a:endParaRPr lang="es-ES" sz="1800" dirty="0"/>
          </a:p>
        </p:txBody>
      </p:sp>
    </p:spTree>
    <p:extLst>
      <p:ext uri="{BB962C8B-B14F-4D97-AF65-F5344CB8AC3E}">
        <p14:creationId xmlns:p14="http://schemas.microsoft.com/office/powerpoint/2010/main" val="1319997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0548" y="1443240"/>
            <a:ext cx="8009741" cy="4351338"/>
          </a:xfrm>
        </p:spPr>
        <p:txBody>
          <a:bodyPr/>
          <a:lstStyle/>
          <a:p>
            <a:pPr>
              <a:buFont typeface="Wingdings" panose="05000000000000000000" pitchFamily="2" charset="2"/>
              <a:buChar char="v"/>
            </a:pPr>
            <a:r>
              <a:rPr lang="es-ES" sz="2000" b="1" dirty="0"/>
              <a:t>La persona menor víctima como acusador particular</a:t>
            </a:r>
            <a:br>
              <a:rPr lang="es-ES" sz="1400" dirty="0"/>
            </a:br>
            <a:endParaRPr lang="es-ES" sz="1400" dirty="0"/>
          </a:p>
          <a:p>
            <a:pPr marL="0" indent="0" algn="just">
              <a:buNone/>
            </a:pPr>
            <a:r>
              <a:rPr lang="es-ES" sz="1800" dirty="0"/>
              <a:t>Art.14 LOPIVI: “las personas menores de edad víctimas de violencia podrán personarse como acusación particular </a:t>
            </a:r>
            <a:r>
              <a:rPr lang="es-ES" sz="1800" b="1" dirty="0"/>
              <a:t>en cualquier momento del procedimiento</a:t>
            </a:r>
            <a:r>
              <a:rPr lang="es-ES" sz="1800" dirty="0"/>
              <a:t>, si bien ello no permitirá retrotraer ni reiterar las actuaciones ya practicadas antes de su personación, ni podrá suponer una merma del derecho de defensa del acusado”. </a:t>
            </a:r>
          </a:p>
          <a:p>
            <a:pPr marL="0" indent="0" algn="just">
              <a:buNone/>
            </a:pPr>
            <a:endParaRPr lang="es-ES" sz="1400" dirty="0"/>
          </a:p>
          <a:p>
            <a:pPr algn="just">
              <a:buFont typeface="Wingdings" panose="05000000000000000000" pitchFamily="2" charset="2"/>
              <a:buChar char="v"/>
            </a:pPr>
            <a:r>
              <a:rPr lang="es-ES" sz="2000" b="1" dirty="0"/>
              <a:t>Protección y seguridad</a:t>
            </a:r>
          </a:p>
          <a:p>
            <a:pPr marL="0" indent="0" algn="just">
              <a:buNone/>
            </a:pPr>
            <a:endParaRPr lang="es-ES" sz="2000" b="1" dirty="0"/>
          </a:p>
          <a:p>
            <a:pPr marL="0" indent="0" algn="just">
              <a:buNone/>
            </a:pPr>
            <a:r>
              <a:rPr lang="es-ES" sz="1800" dirty="0"/>
              <a:t>Art. 20.3 de la LOPIVI: “la Autoridad judicial, de oficio o a instancia de parte, podrá acordar las medidas de protección previstas en la normativa específica aplicable en materia de protección a testigos, cuando lo estime necesario en atención al riesgo o peligro que derive de la formulación de denuncia conforme a los artículos anteriores”.</a:t>
            </a:r>
          </a:p>
          <a:p>
            <a:pPr marL="0" indent="0" algn="just">
              <a:buNone/>
            </a:pPr>
            <a:endParaRPr lang="es-ES" sz="2000" b="1" dirty="0"/>
          </a:p>
          <a:p>
            <a:pPr marL="0" indent="0" algn="just">
              <a:buNone/>
            </a:pPr>
            <a:endParaRPr lang="es-ES" sz="1400" dirty="0"/>
          </a:p>
          <a:p>
            <a:pPr marL="0" indent="0">
              <a:buNone/>
            </a:pPr>
            <a:endParaRPr lang="es-ES" dirty="0"/>
          </a:p>
        </p:txBody>
      </p:sp>
    </p:spTree>
    <p:extLst>
      <p:ext uri="{BB962C8B-B14F-4D97-AF65-F5344CB8AC3E}">
        <p14:creationId xmlns:p14="http://schemas.microsoft.com/office/powerpoint/2010/main" val="282983820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O2.potx" id="{FDA9F456-08B1-4C23-A47D-EFD2907DA7EF}" vid="{E85F2E90-5CB4-4938-A006-67570C62F30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4c306e0-7ea8-4389-b20d-6261985cf8c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3EFDFC3D4BCD2743A36F654E274DFCC8" ma:contentTypeVersion="17" ma:contentTypeDescription="Crear nuevo documento." ma:contentTypeScope="" ma:versionID="d5ca31d1a7c8922c2bb2a40f180fd330">
  <xsd:schema xmlns:xsd="http://www.w3.org/2001/XMLSchema" xmlns:xs="http://www.w3.org/2001/XMLSchema" xmlns:p="http://schemas.microsoft.com/office/2006/metadata/properties" xmlns:ns3="94c306e0-7ea8-4389-b20d-6261985cf8c0" xmlns:ns4="8c3ff25c-5d98-4ef3-b909-1cb16f7c59f7" targetNamespace="http://schemas.microsoft.com/office/2006/metadata/properties" ma:root="true" ma:fieldsID="e1b6f5c4de609f33b4be69e3207c69f6" ns3:_="" ns4:_="">
    <xsd:import namespace="94c306e0-7ea8-4389-b20d-6261985cf8c0"/>
    <xsd:import namespace="8c3ff25c-5d98-4ef3-b909-1cb16f7c59f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306e0-7ea8-4389-b20d-6261985cf8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3ff25c-5d98-4ef3-b909-1cb16f7c59f7"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8DC762-94F2-404C-9657-9DA4399089AF}">
  <ds:schemaRefs>
    <ds:schemaRef ds:uri="http://schemas.microsoft.com/office/2006/documentManagement/types"/>
    <ds:schemaRef ds:uri="8c3ff25c-5d98-4ef3-b909-1cb16f7c59f7"/>
    <ds:schemaRef ds:uri="94c306e0-7ea8-4389-b20d-6261985cf8c0"/>
    <ds:schemaRef ds:uri="http://purl.org/dc/elements/1.1/"/>
    <ds:schemaRef ds:uri="http://schemas.openxmlformats.org/package/2006/metadata/core-properties"/>
    <ds:schemaRef ds:uri="http://purl.org/dc/terms/"/>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F8138349-0B8A-497F-8429-D42E80B20A9E}">
  <ds:schemaRefs>
    <ds:schemaRef ds:uri="http://schemas.microsoft.com/sharepoint/v3/contenttype/forms"/>
  </ds:schemaRefs>
</ds:datastoreItem>
</file>

<file path=customXml/itemProps3.xml><?xml version="1.0" encoding="utf-8"?>
<ds:datastoreItem xmlns:ds="http://schemas.openxmlformats.org/officeDocument/2006/customXml" ds:itemID="{0628671A-2752-4206-A693-6E529F7BB0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c306e0-7ea8-4389-b20d-6261985cf8c0"/>
    <ds:schemaRef ds:uri="8c3ff25c-5d98-4ef3-b909-1cb16f7c59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Plantilla (3)</Template>
  <TotalTime>5766</TotalTime>
  <Words>4813</Words>
  <Application>Microsoft Office PowerPoint</Application>
  <PresentationFormat>Presentación en pantalla (4:3)</PresentationFormat>
  <Paragraphs>297</Paragraphs>
  <Slides>46</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46</vt:i4>
      </vt:variant>
    </vt:vector>
  </HeadingPairs>
  <TitlesOfParts>
    <vt:vector size="57" baseType="lpstr">
      <vt:lpstr>Arial</vt:lpstr>
      <vt:lpstr>Arial MT</vt:lpstr>
      <vt:lpstr>Calibri</vt:lpstr>
      <vt:lpstr>Calibri Light</vt:lpstr>
      <vt:lpstr>Myriad Pro</vt:lpstr>
      <vt:lpstr>Tahoma</vt:lpstr>
      <vt:lpstr>Times New Roman</vt:lpstr>
      <vt:lpstr>Trebuchet MS</vt:lpstr>
      <vt:lpstr>Verdana</vt:lpstr>
      <vt:lpstr>Wingdings</vt:lpstr>
      <vt:lpstr>Tema de Office</vt:lpstr>
      <vt:lpstr>“Retos en el ámbito judicial para los procedimientos de violencia contra la infancia y adolescencia”. </vt:lpstr>
      <vt:lpstr>Los principales cambios de la Ley Orgánica 8/2021, de 4 de junio, de protección integral a la infancia y la adolescencia frente a la violencia (LOPIVI) en el proceso penal</vt:lpstr>
      <vt:lpstr>1. Cambios en algunos aspectos generales</vt:lpstr>
      <vt:lpstr>Presentación de PowerPoint</vt:lpstr>
      <vt:lpstr>Presentación de PowerPoint</vt:lpstr>
      <vt:lpstr>Presentación de PowerPoint</vt:lpstr>
      <vt:lpstr>2. Cambios en los requisitos del proceso penal y en su iniciación   </vt:lpstr>
      <vt:lpstr>Deber de comunicación y deber de denuncia El título II LOPIVI : “Deber de comunicación de situaciones de violencia” (arts. 15 al 20).   </vt:lpstr>
      <vt:lpstr>Presentación de PowerPoint</vt:lpstr>
      <vt:lpstr>3. Cambios en el desarrollo del proceso penal </vt:lpstr>
      <vt:lpstr>Presentación de PowerPoint</vt:lpstr>
      <vt:lpstr>Presentación de PowerPoint</vt:lpstr>
      <vt:lpstr>Prueba testifical con menores en la fase de juicio oral </vt:lpstr>
      <vt:lpstr>En resumen</vt:lpstr>
      <vt:lpstr>Justicia adaptada a la infancia en España: diferentes modelos  </vt:lpstr>
      <vt:lpstr>Presentación de PowerPoint</vt:lpstr>
      <vt:lpstr>Presentación de PowerPoint</vt:lpstr>
      <vt:lpstr>Origen e instituciones implicadas</vt:lpstr>
      <vt:lpstr>Reparto especializado de asuntos</vt:lpstr>
      <vt:lpstr>El motor de su implementación</vt:lpstr>
      <vt:lpstr>Protocolo de Actuación: Coordinacion Institucional</vt:lpstr>
      <vt:lpstr>CRITERIOS DE ACTUACIÓN CON MENORES EN SEDE JUDICIAL DEL GRUPO ADSCRITO DE POLICÍA JUDICIAL </vt:lpstr>
      <vt:lpstr>LA SALA GESELL </vt:lpstr>
      <vt:lpstr>Presentación de PowerPoint</vt:lpstr>
      <vt:lpstr>EXTERNALIZACIÓN DE LA SALA GESELL</vt:lpstr>
      <vt:lpstr>La arquitectura de la víctima</vt:lpstr>
      <vt:lpstr>Sala de espera del Juzgado especializado</vt:lpstr>
      <vt:lpstr>Zona de deambulación con veleda gigante y cesped</vt:lpstr>
      <vt:lpstr>EL REGALO DE BIENVENIDA: MOCHILA-NEVERA, LIBRETA Y LÁPICES DE COLORES CON TOGUI + LIBRO </vt:lpstr>
      <vt:lpstr>TABLET GIGANTE PARA MENORES DE 12 AÑOS. </vt:lpstr>
      <vt:lpstr>REALIDAD VIRTUAL</vt:lpstr>
      <vt:lpstr>EL CUENTO</vt:lpstr>
      <vt:lpstr>EL ÁREA DE INFANCIA Y ADOLESCENCIA DEL INSTITUTO DE MEDICINA LEGAL. “LA CASA DE LA INFANCIA Y LA ADOLESCENCIA” </vt:lpstr>
      <vt:lpstr>UNIDAD DE VALORACIÓN FORENSE frente a la violencia contra la infancia y adolescencia</vt:lpstr>
      <vt:lpstr>CONCLUSIÓN</vt:lpstr>
      <vt:lpstr>Presentación de PowerPoint</vt:lpstr>
      <vt:lpstr>Implementación en España</vt:lpstr>
      <vt:lpstr>Presentación de PowerPoint</vt:lpstr>
      <vt:lpstr>Presentación de PowerPoint</vt:lpstr>
      <vt:lpstr>Implementación en Europa</vt:lpstr>
      <vt:lpstr>Presentación de PowerPoint</vt:lpstr>
      <vt:lpstr>Presentación de PowerPoint</vt:lpstr>
      <vt:lpstr>Presentación de PowerPoint</vt:lpstr>
      <vt:lpstr>Map 1: Council of Europe member States where Barnahus, Barnahus-type services and other MD/IA services for child victims of crime are in place</vt:lpstr>
      <vt:lpstr>Map 2: Council of Europe member States where Barnahus is in place: year of establishment </vt:lpstr>
      <vt:lpstr>Map 3: Council of Europe member States where Barnahus-type services are in place: year of establishment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JURISDICCIÓN Y COMPETENCIA DE LOS TRIBUNALES CIVILES</dc:title>
  <dc:creator>Sara Diez Riaza</dc:creator>
  <cp:lastModifiedBy>Sara Diez Riaza</cp:lastModifiedBy>
  <cp:revision>85</cp:revision>
  <dcterms:created xsi:type="dcterms:W3CDTF">2023-09-07T07:51:43Z</dcterms:created>
  <dcterms:modified xsi:type="dcterms:W3CDTF">2024-06-10T23:39:54Z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0x0101003EFDFC3D4BCD2743A36F654E274DFCC8</vt:lpwstr>
  </property>
</Properties>
</file>